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7"/>
  </p:notesMasterIdLst>
  <p:sldIdLst>
    <p:sldId id="256" r:id="rId2"/>
    <p:sldId id="334" r:id="rId3"/>
    <p:sldId id="335" r:id="rId4"/>
    <p:sldId id="336" r:id="rId5"/>
    <p:sldId id="337" r:id="rId6"/>
    <p:sldId id="331" r:id="rId7"/>
    <p:sldId id="332" r:id="rId8"/>
    <p:sldId id="333" r:id="rId9"/>
    <p:sldId id="318" r:id="rId10"/>
    <p:sldId id="314" r:id="rId11"/>
    <p:sldId id="315" r:id="rId12"/>
    <p:sldId id="31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7" r:id="rId22"/>
    <p:sldId id="276" r:id="rId23"/>
    <p:sldId id="277" r:id="rId24"/>
    <p:sldId id="265" r:id="rId25"/>
    <p:sldId id="292" r:id="rId26"/>
    <p:sldId id="293" r:id="rId27"/>
    <p:sldId id="294" r:id="rId28"/>
    <p:sldId id="295" r:id="rId29"/>
    <p:sldId id="296" r:id="rId30"/>
    <p:sldId id="297" r:id="rId31"/>
    <p:sldId id="299" r:id="rId32"/>
    <p:sldId id="300" r:id="rId33"/>
    <p:sldId id="301" r:id="rId34"/>
    <p:sldId id="298" r:id="rId35"/>
    <p:sldId id="302" r:id="rId36"/>
    <p:sldId id="303" r:id="rId37"/>
    <p:sldId id="305" r:id="rId38"/>
    <p:sldId id="306" r:id="rId39"/>
    <p:sldId id="307" r:id="rId40"/>
    <p:sldId id="308" r:id="rId41"/>
    <p:sldId id="319" r:id="rId42"/>
    <p:sldId id="320" r:id="rId43"/>
    <p:sldId id="321" r:id="rId44"/>
    <p:sldId id="330" r:id="rId45"/>
    <p:sldId id="322" r:id="rId46"/>
    <p:sldId id="324" r:id="rId47"/>
    <p:sldId id="326" r:id="rId48"/>
    <p:sldId id="329" r:id="rId49"/>
    <p:sldId id="338" r:id="rId50"/>
    <p:sldId id="339" r:id="rId51"/>
    <p:sldId id="340" r:id="rId52"/>
    <p:sldId id="341" r:id="rId53"/>
    <p:sldId id="342" r:id="rId54"/>
    <p:sldId id="343" r:id="rId55"/>
    <p:sldId id="344" r:id="rId56"/>
    <p:sldId id="345" r:id="rId57"/>
    <p:sldId id="346" r:id="rId58"/>
    <p:sldId id="347" r:id="rId59"/>
    <p:sldId id="348" r:id="rId60"/>
    <p:sldId id="349" r:id="rId61"/>
    <p:sldId id="350" r:id="rId62"/>
    <p:sldId id="351" r:id="rId63"/>
    <p:sldId id="352" r:id="rId64"/>
    <p:sldId id="353" r:id="rId65"/>
    <p:sldId id="354" r:id="rId66"/>
    <p:sldId id="355" r:id="rId67"/>
    <p:sldId id="356" r:id="rId68"/>
    <p:sldId id="357" r:id="rId69"/>
    <p:sldId id="410" r:id="rId70"/>
    <p:sldId id="358" r:id="rId71"/>
    <p:sldId id="359" r:id="rId72"/>
    <p:sldId id="362" r:id="rId73"/>
    <p:sldId id="363" r:id="rId74"/>
    <p:sldId id="364" r:id="rId75"/>
    <p:sldId id="365" r:id="rId76"/>
    <p:sldId id="366" r:id="rId77"/>
    <p:sldId id="367" r:id="rId78"/>
    <p:sldId id="378" r:id="rId79"/>
    <p:sldId id="391" r:id="rId80"/>
    <p:sldId id="392" r:id="rId81"/>
    <p:sldId id="393" r:id="rId82"/>
    <p:sldId id="394" r:id="rId83"/>
    <p:sldId id="395" r:id="rId84"/>
    <p:sldId id="396" r:id="rId85"/>
    <p:sldId id="397" r:id="rId86"/>
    <p:sldId id="398" r:id="rId87"/>
    <p:sldId id="399" r:id="rId88"/>
    <p:sldId id="400" r:id="rId89"/>
    <p:sldId id="401" r:id="rId90"/>
    <p:sldId id="402" r:id="rId91"/>
    <p:sldId id="403" r:id="rId92"/>
    <p:sldId id="404" r:id="rId93"/>
    <p:sldId id="405" r:id="rId94"/>
    <p:sldId id="406" r:id="rId95"/>
    <p:sldId id="407" r:id="rId96"/>
    <p:sldId id="382" r:id="rId97"/>
    <p:sldId id="383" r:id="rId98"/>
    <p:sldId id="384" r:id="rId99"/>
    <p:sldId id="385" r:id="rId100"/>
    <p:sldId id="386" r:id="rId101"/>
    <p:sldId id="387" r:id="rId102"/>
    <p:sldId id="388" r:id="rId103"/>
    <p:sldId id="389" r:id="rId104"/>
    <p:sldId id="408" r:id="rId105"/>
    <p:sldId id="409" r:id="rId106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6DF8C3-917E-4701-AE26-CEFC053758FD}" type="datetimeFigureOut">
              <a:rPr lang="pt-BR" smtClean="0"/>
              <a:t>20/04/2011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AF4F62-2170-4F08-9734-A6448EB35F0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2683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3B0986-715E-45D2-8113-4CD0279CF140}" type="slidenum">
              <a:rPr lang="pt-BR"/>
              <a:pPr/>
              <a:t>35</a:t>
            </a:fld>
            <a:endParaRPr lang="pt-BR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Video</a:t>
            </a:r>
            <a:r>
              <a:rPr lang="pt-BR" dirty="0" smtClean="0"/>
              <a:t>!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B4188-E8AA-4010-A2D0-BA03888E8510}" type="slidenum">
              <a:rPr lang="pt-BR" smtClean="0"/>
              <a:pPr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31919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Site Http://rafaelgaldino.com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BB4188-E8AA-4010-A2D0-BA03888E8510}" type="slidenum">
              <a:rPr lang="pt-BR" smtClean="0"/>
              <a:pPr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8273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0F23B77-40AC-46FE-B89C-BB4C4C0C1D33}" type="slidenum">
              <a:rPr lang="pt-BR"/>
              <a:pPr/>
              <a:t>37</a:t>
            </a:fld>
            <a:endParaRPr lang="pt-BR"/>
          </a:p>
        </p:txBody>
      </p:sp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pt-BR"/>
              <a:t>Sim, toda vez que toco neste assunto, a primeira pergunta que me fazer é:</a:t>
            </a:r>
          </a:p>
          <a:p>
            <a:r>
              <a:rPr lang="pt-BR"/>
              <a:t>“-Espera aí! Você está dizendo que vende apartamento pela internet?”</a:t>
            </a:r>
          </a:p>
          <a:p>
            <a:r>
              <a:rPr lang="pt-BR"/>
              <a:t>“-Sim, vendemos.”</a:t>
            </a:r>
          </a:p>
          <a:p>
            <a:r>
              <a:rPr lang="pt-BR"/>
              <a:t>“-Você está querendo dizer que o usuário passa pela internet antes de ir no stand de vendas, certo?”</a:t>
            </a:r>
          </a:p>
          <a:p>
            <a:r>
              <a:rPr lang="pt-BR"/>
              <a:t>“-Não. Estou dizendo que ele compra pela internet, não que ele a utiliza para achar informações.” </a:t>
            </a:r>
          </a:p>
          <a:p>
            <a:r>
              <a:rPr lang="pt-BR"/>
              <a:t>“-E como você sabe que vende pela internet se não há um carrinho de compra no site?”</a:t>
            </a:r>
          </a:p>
          <a:p>
            <a:r>
              <a:rPr lang="pt-BR"/>
              <a:t>“-Simples! Temos uma operação fundamentada em dois pilares: equipe de atendimento e métricas. Hoje temos uma equipe de corretores exclusivos da Tecnisa e dedicados ao atendimento on-line. São pessoas preparadas, treinadas e com habilidades para o atendimento de pessoas através das mais diferentes formas de atendimento, como e-mail, chat, skype, messenger, telefone, video chat. E o mais interessante é que em cada um deles temos pacotes de métricas que nos ajudam a identificar a origem do lead e acompanhar todo o atendimento, de forma que podemos saber qual foi o banner ou a palavra-chave que o usuário visualizou e/ou clicou no momento da assinatura da escritura.”</a:t>
            </a:r>
          </a:p>
          <a:p>
            <a:r>
              <a:rPr lang="pt-BR"/>
              <a:t>Bom, agora vou explicar como fazemos isso...</a:t>
            </a:r>
          </a:p>
          <a:p>
            <a:endParaRPr 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F488E5-E739-4A36-932B-FA08D146BB6A}" type="slidenum">
              <a:rPr lang="pt-BR"/>
              <a:pPr/>
              <a:t>38</a:t>
            </a:fld>
            <a:endParaRPr lang="pt-BR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pt-BR"/>
              <a:t>Sim, toda vez que toco neste assunto, a primeira pergunta que me fazer é:</a:t>
            </a:r>
          </a:p>
          <a:p>
            <a:r>
              <a:rPr lang="pt-BR"/>
              <a:t>“-Espera aí! Você está dizendo que vende apartamento pela internet?”</a:t>
            </a:r>
          </a:p>
          <a:p>
            <a:r>
              <a:rPr lang="pt-BR"/>
              <a:t>“-Sim, vendemos.”</a:t>
            </a:r>
          </a:p>
          <a:p>
            <a:r>
              <a:rPr lang="pt-BR"/>
              <a:t>“-Você está querendo dizer que o usuário passa pela internet antes de ir no stand de vendas, certo?”</a:t>
            </a:r>
          </a:p>
          <a:p>
            <a:r>
              <a:rPr lang="pt-BR"/>
              <a:t>“-Não. Estou dizendo que ele compra pela internet, não que ele a utiliza para achar informações.” </a:t>
            </a:r>
          </a:p>
          <a:p>
            <a:r>
              <a:rPr lang="pt-BR"/>
              <a:t>“-E como você sabe que vende pela internet se não há um carrinho de compra no site?”</a:t>
            </a:r>
          </a:p>
          <a:p>
            <a:r>
              <a:rPr lang="pt-BR"/>
              <a:t>“-Simples! Temos uma operação fundamentada em dois pilares: equipe de atendimento e métricas. Hoje temos uma equipe de corretores exclusivos da Tecnisa e dedicados ao atendimento on-line. São pessoas preparadas, treinadas e com habilidades para o atendimento de pessoas através das mais diferentes formas de atendimento, como e-mail, chat, skype, messenger, telefone, video chat. E o mais interessante é que em cada um deles temos pacotes de métricas que nos ajudam a identificar a origem do lead e acompanhar todo o atendimento, de forma que podemos saber qual foi o banner ou a palavra-chave que o usuário visualizou e/ou clicou no momento da assinatura da escritura.”</a:t>
            </a:r>
          </a:p>
          <a:p>
            <a:r>
              <a:rPr lang="pt-BR"/>
              <a:t>Bom, agora vou explicar como fazemos isso...</a:t>
            </a:r>
          </a:p>
          <a:p>
            <a:endParaRPr 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6EF5A09-5970-482B-946E-CEC650E5ECE8}" type="slidenum">
              <a:rPr lang="pt-BR"/>
              <a:pPr/>
              <a:t>39</a:t>
            </a:fld>
            <a:endParaRPr lang="pt-BR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pt-BR"/>
              <a:t>Sim, toda vez que toco neste assunto, a primeira pergunta que me fazer é:</a:t>
            </a:r>
          </a:p>
          <a:p>
            <a:r>
              <a:rPr lang="pt-BR"/>
              <a:t>“-Espera aí! Você está dizendo que vende apartamento pela internet?”</a:t>
            </a:r>
          </a:p>
          <a:p>
            <a:r>
              <a:rPr lang="pt-BR"/>
              <a:t>“-Sim, vendemos.”</a:t>
            </a:r>
          </a:p>
          <a:p>
            <a:r>
              <a:rPr lang="pt-BR"/>
              <a:t>“-Você está querendo dizer que o usuário passa pela internet antes de ir no stand de vendas, certo?”</a:t>
            </a:r>
          </a:p>
          <a:p>
            <a:r>
              <a:rPr lang="pt-BR"/>
              <a:t>“-Não. Estou dizendo que ele compra pela internet, não que ele a utiliza para achar informações.” </a:t>
            </a:r>
          </a:p>
          <a:p>
            <a:r>
              <a:rPr lang="pt-BR"/>
              <a:t>“-E como você sabe que vende pela internet se não há um carrinho de compra no site?”</a:t>
            </a:r>
          </a:p>
          <a:p>
            <a:r>
              <a:rPr lang="pt-BR"/>
              <a:t>“-Simples! Temos uma operação fundamentada em dois pilares: equipe de atendimento e métricas. Hoje temos uma equipe de corretores exclusivos da Tecnisa e dedicados ao atendimento on-line. São pessoas preparadas, treinadas e com habilidades para o atendimento de pessoas através das mais diferentes formas de atendimento, como e-mail, chat, skype, messenger, telefone, video chat. E o mais interessante é que em cada um deles temos pacotes de métricas que nos ajudam a identificar a origem do lead e acompanhar todo o atendimento, de forma que podemos saber qual foi o banner ou a palavra-chave que o usuário visualizou e/ou clicou no momento da assinatura da escritura.”</a:t>
            </a:r>
          </a:p>
          <a:p>
            <a:r>
              <a:rPr lang="pt-BR"/>
              <a:t>Bom, agora vou explicar como fazemos isso...</a:t>
            </a:r>
          </a:p>
          <a:p>
            <a:endParaRPr lang="pt-B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E103F7C-A714-4DE5-88EF-EDC5FF9D6CAD}" type="slidenum">
              <a:rPr lang="pt-BR"/>
              <a:pPr/>
              <a:t>40</a:t>
            </a:fld>
            <a:endParaRPr lang="pt-BR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pt-BR"/>
              <a:t>Sim, toda vez que toco neste assunto, a primeira pergunta que me fazer é:</a:t>
            </a:r>
          </a:p>
          <a:p>
            <a:r>
              <a:rPr lang="pt-BR"/>
              <a:t>“-Espera aí! Você está dizendo que vende apartamento pela internet?”</a:t>
            </a:r>
          </a:p>
          <a:p>
            <a:r>
              <a:rPr lang="pt-BR"/>
              <a:t>“-Sim, vendemos.”</a:t>
            </a:r>
          </a:p>
          <a:p>
            <a:r>
              <a:rPr lang="pt-BR"/>
              <a:t>“-Você está querendo dizer que o usuário passa pela internet antes de ir no stand de vendas, certo?”</a:t>
            </a:r>
          </a:p>
          <a:p>
            <a:r>
              <a:rPr lang="pt-BR"/>
              <a:t>“-Não. Estou dizendo que ele compra pela internet, não que ele a utiliza para achar informações.” </a:t>
            </a:r>
          </a:p>
          <a:p>
            <a:r>
              <a:rPr lang="pt-BR"/>
              <a:t>“-E como você sabe que vende pela internet se não há um carrinho de compra no site?”</a:t>
            </a:r>
          </a:p>
          <a:p>
            <a:r>
              <a:rPr lang="pt-BR"/>
              <a:t>“-Simples! Temos uma operação fundamentada em dois pilares: equipe de atendimento e métricas. Hoje temos uma equipe de corretores exclusivos da Tecnisa e dedicados ao atendimento on-line. São pessoas preparadas, treinadas e com habilidades para o atendimento de pessoas através das mais diferentes formas de atendimento, como e-mail, chat, skype, messenger, telefone, video chat. E o mais interessante é que em cada um deles temos pacotes de métricas que nos ajudam a identificar a origem do lead e acompanhar todo o atendimento, de forma que podemos saber qual foi o banner ou a palavra-chave que o usuário visualizou e/ou clicou no momento da assinatura da escritura.”</a:t>
            </a:r>
          </a:p>
          <a:p>
            <a:r>
              <a:rPr lang="pt-BR"/>
              <a:t>Bom, agora vou explicar como fazemos isso...</a:t>
            </a:r>
          </a:p>
          <a:p>
            <a:endParaRPr lang="pt-B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882747-AE69-43D9-8AB6-536F4ED101C9}" type="slidenum">
              <a:rPr lang="pt-BR"/>
              <a:pPr/>
              <a:t>45</a:t>
            </a:fld>
            <a:endParaRPr lang="pt-BR"/>
          </a:p>
        </p:txBody>
      </p:sp>
      <p:sp>
        <p:nvSpPr>
          <p:cNvPr id="287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7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pt-BR"/>
              <a:t>Boa noite!</a:t>
            </a:r>
          </a:p>
          <a:p>
            <a:r>
              <a:rPr lang="pt-BR"/>
              <a:t>Meu nome é Gustavo e sou Gerente de Mídia Online da Tecnisa.</a:t>
            </a:r>
          </a:p>
          <a:p>
            <a:r>
              <a:rPr lang="pt-BR"/>
              <a:t>Primeiramente gostaria de agradecer ao Ruy e à WAA a oportunidade de vir aqui e contar um pouco sobre o nosso trabalho.</a:t>
            </a:r>
          </a:p>
          <a:p>
            <a:r>
              <a:rPr lang="pt-BR"/>
              <a:t>A Tecnisa é uma empresa que atua no segmento de construção civil há 31 anos, sempre com foco em construir apartamentos de alto padrão, predominantemente na cidade de São Paulo.</a:t>
            </a:r>
          </a:p>
          <a:p>
            <a:r>
              <a:rPr lang="pt-BR"/>
              <a:t>Começamos nosso projeto de Internet em 2002, de forma tímida e controlada, uma vez que a empresa vem de um mercado onde o que faz sucesso são as famosas páginas duplas no jornal de domingo.</a:t>
            </a:r>
          </a:p>
          <a:p>
            <a:r>
              <a:rPr lang="pt-BR"/>
              <a:t>Nos últimos anos ganhamos bastante experiência e passamos a atuar com mais força no segmento digital, utilizando a web não como um canal efetivo de comunicação, mas como um meio de gerar vendas.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C64E1B-C59F-4A42-BE8A-7A88131C1A34}" type="slidenum">
              <a:rPr lang="pt-BR"/>
              <a:pPr/>
              <a:t>46</a:t>
            </a:fld>
            <a:endParaRPr lang="pt-BR"/>
          </a:p>
        </p:txBody>
      </p:sp>
      <p:sp>
        <p:nvSpPr>
          <p:cNvPr id="332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4988"/>
            <a:ext cx="5029200" cy="4113212"/>
          </a:xfrm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8F31C02-17D7-4A22-80FF-B5CBA5D5176F}" type="slidenum">
              <a:rPr lang="pt-BR"/>
              <a:pPr/>
              <a:t>47</a:t>
            </a:fld>
            <a:endParaRPr lang="pt-BR"/>
          </a:p>
        </p:txBody>
      </p:sp>
      <p:sp>
        <p:nvSpPr>
          <p:cNvPr id="291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1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8D10D5-43F3-495B-BD87-F38BEC7D6DE8}" type="slidenum">
              <a:rPr lang="pt-BR"/>
              <a:pPr/>
              <a:t>48</a:t>
            </a:fld>
            <a:endParaRPr lang="pt-BR"/>
          </a:p>
        </p:txBody>
      </p:sp>
      <p:sp>
        <p:nvSpPr>
          <p:cNvPr id="24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ACEDF-83F6-408D-A10A-8228860FC4CD}" type="datetimeFigureOut">
              <a:rPr lang="pt-BR" smtClean="0"/>
              <a:t>20/04/2011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F41DF-891F-4801-859B-6DD421DD1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0644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ACEDF-83F6-408D-A10A-8228860FC4CD}" type="datetimeFigureOut">
              <a:rPr lang="pt-BR" smtClean="0"/>
              <a:t>20/04/2011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F41DF-891F-4801-859B-6DD421DD1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4392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ACEDF-83F6-408D-A10A-8228860FC4CD}" type="datetimeFigureOut">
              <a:rPr lang="pt-BR" smtClean="0"/>
              <a:t>20/04/2011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F41DF-891F-4801-859B-6DD421DD1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67681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ACEDF-83F6-408D-A10A-8228860FC4CD}" type="datetimeFigureOut">
              <a:rPr lang="pt-BR" smtClean="0"/>
              <a:t>20/04/2011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F41DF-891F-4801-859B-6DD421DD1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4849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ACEDF-83F6-408D-A10A-8228860FC4CD}" type="datetimeFigureOut">
              <a:rPr lang="pt-BR" smtClean="0"/>
              <a:t>20/04/2011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F41DF-891F-4801-859B-6DD421DD1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0530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ACEDF-83F6-408D-A10A-8228860FC4CD}" type="datetimeFigureOut">
              <a:rPr lang="pt-BR" smtClean="0"/>
              <a:t>20/04/2011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F41DF-891F-4801-859B-6DD421DD1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4163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ACEDF-83F6-408D-A10A-8228860FC4CD}" type="datetimeFigureOut">
              <a:rPr lang="pt-BR" smtClean="0"/>
              <a:t>20/04/2011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F41DF-891F-4801-859B-6DD421DD1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9424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ACEDF-83F6-408D-A10A-8228860FC4CD}" type="datetimeFigureOut">
              <a:rPr lang="pt-BR" smtClean="0"/>
              <a:t>20/04/2011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F41DF-891F-4801-859B-6DD421DD1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2206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ACEDF-83F6-408D-A10A-8228860FC4CD}" type="datetimeFigureOut">
              <a:rPr lang="pt-BR" smtClean="0"/>
              <a:t>20/04/2011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F41DF-891F-4801-859B-6DD421DD1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849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ACEDF-83F6-408D-A10A-8228860FC4CD}" type="datetimeFigureOut">
              <a:rPr lang="pt-BR" smtClean="0"/>
              <a:t>20/04/2011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F41DF-891F-4801-859B-6DD421DD1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4556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ACEDF-83F6-408D-A10A-8228860FC4CD}" type="datetimeFigureOut">
              <a:rPr lang="pt-BR" smtClean="0"/>
              <a:t>20/04/2011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EF41DF-891F-4801-859B-6DD421DD1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9596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ACEDF-83F6-408D-A10A-8228860FC4CD}" type="datetimeFigureOut">
              <a:rPr lang="pt-BR" smtClean="0"/>
              <a:t>20/04/2011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F41DF-891F-4801-859B-6DD421DD1B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8931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2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2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2607" y="-459432"/>
            <a:ext cx="9556607" cy="954705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662831"/>
            <a:ext cx="7772400" cy="2262113"/>
          </a:xfrm>
        </p:spPr>
        <p:txBody>
          <a:bodyPr>
            <a:normAutofit/>
          </a:bodyPr>
          <a:lstStyle/>
          <a:p>
            <a:r>
              <a:rPr lang="pt-BR" b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CASES </a:t>
            </a:r>
            <a:r>
              <a:rPr lang="pt-BR" sz="5300" b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EMPREENDEDORES </a:t>
            </a:r>
            <a:r>
              <a:rPr lang="pt-BR" b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NAS MÍDIAS SOCIAIS</a:t>
            </a:r>
            <a:br>
              <a:rPr lang="pt-BR" b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b="1" dirty="0" smtClean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Estratégias – Táticas - Técnicas</a:t>
            </a:r>
            <a:endParaRPr lang="pt-BR" b="1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9426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b="1" dirty="0" smtClean="0">
                <a:solidFill>
                  <a:srgbClr val="FFC000"/>
                </a:solidFill>
              </a:rPr>
              <a:t>Consumidor 2.0</a:t>
            </a:r>
            <a:endParaRPr lang="pt-BR" b="1" dirty="0">
              <a:solidFill>
                <a:srgbClr val="FFC00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dirty="0" smtClean="0"/>
              <a:t>Seja qual for o seu negócio, com toda a certeza uma parcela significativa de </a:t>
            </a:r>
            <a:r>
              <a:rPr lang="pt-BR" b="1" dirty="0" smtClean="0"/>
              <a:t>seus</a:t>
            </a:r>
            <a:r>
              <a:rPr lang="pt-BR" dirty="0" smtClean="0"/>
              <a:t> </a:t>
            </a:r>
            <a:r>
              <a:rPr lang="pt-BR" b="1" dirty="0" smtClean="0"/>
              <a:t>consumidores</a:t>
            </a:r>
            <a:r>
              <a:rPr lang="pt-BR" dirty="0" smtClean="0"/>
              <a:t> é representada por usuários frequentes da Internet que acessam a rede mais do que qualquer outra mídia. 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Assim, incluir a Internet como parte de seu planejamento de marketing, criando ações integradas que permitam utilizar melhor os recursos disponíveis é fundamental.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51177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467544" y="28529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Estratégia final</a:t>
            </a:r>
          </a:p>
          <a:p>
            <a:r>
              <a:rPr lang="pt-BR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Funil de Vendas</a:t>
            </a:r>
            <a:endParaRPr lang="pt-BR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0403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C000"/>
                </a:solidFill>
              </a:rPr>
              <a:t>PASSO A PASSO</a:t>
            </a:r>
            <a:endParaRPr lang="pt-BR" b="1" dirty="0">
              <a:solidFill>
                <a:srgbClr val="FFC00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07293"/>
            <a:ext cx="8229600" cy="4525963"/>
          </a:xfrm>
        </p:spPr>
        <p:txBody>
          <a:bodyPr>
            <a:noAutofit/>
          </a:bodyPr>
          <a:lstStyle/>
          <a:p>
            <a:r>
              <a:rPr lang="pt-BR" sz="2000" dirty="0" smtClean="0"/>
              <a:t>Definir o mercado</a:t>
            </a:r>
          </a:p>
          <a:p>
            <a:pPr lvl="1"/>
            <a:r>
              <a:rPr lang="pt-BR" sz="1600" dirty="0" smtClean="0"/>
              <a:t>ex. Alimentos naturais</a:t>
            </a:r>
          </a:p>
          <a:p>
            <a:pPr lvl="1"/>
            <a:endParaRPr lang="pt-BR" sz="1600" dirty="0" smtClean="0"/>
          </a:p>
          <a:p>
            <a:r>
              <a:rPr lang="pt-BR" sz="2000" dirty="0" smtClean="0"/>
              <a:t>Definir público alvo </a:t>
            </a:r>
          </a:p>
          <a:p>
            <a:pPr lvl="1"/>
            <a:r>
              <a:rPr lang="pt-BR" sz="1600" dirty="0" smtClean="0"/>
              <a:t>ex. Pessoas que gostariam de ter mais qualidade de vida</a:t>
            </a:r>
          </a:p>
          <a:p>
            <a:pPr lvl="1"/>
            <a:endParaRPr lang="pt-BR" sz="1600" dirty="0" smtClean="0"/>
          </a:p>
          <a:p>
            <a:r>
              <a:rPr lang="pt-BR" sz="2000" dirty="0" smtClean="0"/>
              <a:t>Tenho que descobrir</a:t>
            </a:r>
          </a:p>
          <a:p>
            <a:pPr lvl="1"/>
            <a:r>
              <a:rPr lang="pt-BR" sz="1600" dirty="0" smtClean="0"/>
              <a:t>Medos, Frustações</a:t>
            </a:r>
          </a:p>
          <a:p>
            <a:pPr lvl="2"/>
            <a:r>
              <a:rPr lang="pt-BR" sz="1400" dirty="0" smtClean="0"/>
              <a:t>Ex. Ficar gorda, ter doenças,</a:t>
            </a:r>
          </a:p>
          <a:p>
            <a:pPr lvl="2"/>
            <a:endParaRPr lang="pt-BR" sz="1400" dirty="0" smtClean="0"/>
          </a:p>
          <a:p>
            <a:r>
              <a:rPr lang="pt-BR" sz="2000" dirty="0" smtClean="0"/>
              <a:t>O que vou oferecer?</a:t>
            </a:r>
          </a:p>
          <a:p>
            <a:pPr lvl="1"/>
            <a:r>
              <a:rPr lang="pt-BR" sz="1600" dirty="0" smtClean="0"/>
              <a:t>A SOLUÇÃO </a:t>
            </a:r>
          </a:p>
          <a:p>
            <a:pPr lvl="1"/>
            <a:endParaRPr lang="pt-BR" sz="1600" dirty="0" smtClean="0"/>
          </a:p>
          <a:p>
            <a:r>
              <a:rPr lang="pt-BR" sz="2000" dirty="0" smtClean="0"/>
              <a:t>Qual o meu objetivo?</a:t>
            </a:r>
          </a:p>
          <a:p>
            <a:pPr lvl="1"/>
            <a:r>
              <a:rPr lang="pt-BR" sz="1600" dirty="0" smtClean="0"/>
              <a:t>Ganhar dinheiro</a:t>
            </a:r>
          </a:p>
          <a:p>
            <a:pPr lvl="1"/>
            <a:r>
              <a:rPr lang="pt-BR" sz="1600" dirty="0" smtClean="0"/>
              <a:t>Contatos</a:t>
            </a:r>
          </a:p>
          <a:p>
            <a:pPr lvl="1"/>
            <a:r>
              <a:rPr lang="pt-BR" sz="1600" dirty="0" smtClean="0"/>
              <a:t>Sucesso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992634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8" y="-33423"/>
            <a:ext cx="9254802" cy="740384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C00000"/>
                </a:solidFill>
              </a:rPr>
              <a:t>PENSANDO NA SOLUÇÃO</a:t>
            </a:r>
            <a:endParaRPr lang="pt-BR" b="1" dirty="0">
              <a:solidFill>
                <a:srgbClr val="C0000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23728" y="2996952"/>
            <a:ext cx="6563072" cy="3861048"/>
          </a:xfrm>
        </p:spPr>
        <p:txBody>
          <a:bodyPr>
            <a:normAutofit/>
          </a:bodyPr>
          <a:lstStyle/>
          <a:p>
            <a:r>
              <a:rPr lang="pt-BR" dirty="0" smtClean="0"/>
              <a:t>Escrever artigos sobre qualidade de vida</a:t>
            </a:r>
          </a:p>
          <a:p>
            <a:r>
              <a:rPr lang="pt-BR" dirty="0" smtClean="0"/>
              <a:t>Escrever um </a:t>
            </a:r>
            <a:r>
              <a:rPr lang="pt-BR" dirty="0" err="1" smtClean="0"/>
              <a:t>ebook</a:t>
            </a:r>
            <a:r>
              <a:rPr lang="pt-BR" dirty="0" smtClean="0"/>
              <a:t> e enviar gratuitamente para os meus cadastrados de </a:t>
            </a:r>
            <a:r>
              <a:rPr lang="pt-BR" dirty="0" err="1" smtClean="0"/>
              <a:t>email</a:t>
            </a:r>
            <a:r>
              <a:rPr lang="pt-BR" dirty="0" smtClean="0"/>
              <a:t> marketing</a:t>
            </a:r>
          </a:p>
          <a:p>
            <a:r>
              <a:rPr lang="pt-BR" dirty="0" smtClean="0"/>
              <a:t>Dar palestras sobre o assunto</a:t>
            </a:r>
          </a:p>
        </p:txBody>
      </p:sp>
    </p:spTree>
    <p:extLst>
      <p:ext uri="{BB962C8B-B14F-4D97-AF65-F5344CB8AC3E}">
        <p14:creationId xmlns:p14="http://schemas.microsoft.com/office/powerpoint/2010/main" val="394320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solidFill>
                  <a:schemeClr val="bg1"/>
                </a:solidFill>
              </a:rPr>
              <a:t>FUNIL DE VENDAS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442" y="2289230"/>
            <a:ext cx="3683124" cy="3845020"/>
          </a:xfrm>
        </p:spPr>
      </p:pic>
      <p:sp>
        <p:nvSpPr>
          <p:cNvPr id="7" name="CaixaDeTexto 6"/>
          <p:cNvSpPr txBox="1"/>
          <p:nvPr/>
        </p:nvSpPr>
        <p:spPr>
          <a:xfrm>
            <a:off x="5087837" y="3933568"/>
            <a:ext cx="1866085" cy="667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Lista de contatos</a:t>
            </a:r>
          </a:p>
          <a:p>
            <a:r>
              <a:rPr lang="pt-BR" b="1" dirty="0" err="1" smtClean="0"/>
              <a:t>Email</a:t>
            </a:r>
            <a:r>
              <a:rPr lang="pt-BR" b="1" dirty="0"/>
              <a:t> </a:t>
            </a:r>
            <a:r>
              <a:rPr lang="pt-BR" b="1" dirty="0" smtClean="0"/>
              <a:t>Marketing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 rot="1156499">
            <a:off x="2951939" y="1992246"/>
            <a:ext cx="957972" cy="381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 smtClean="0"/>
              <a:t>Twitter</a:t>
            </a:r>
            <a:r>
              <a:rPr lang="pt-BR" b="1" dirty="0" smtClean="0"/>
              <a:t> 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3935181" y="2855189"/>
            <a:ext cx="1132312" cy="667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 smtClean="0"/>
              <a:t>Blog</a:t>
            </a:r>
            <a:endParaRPr lang="pt-BR" sz="3600" b="1" dirty="0"/>
          </a:p>
        </p:txBody>
      </p:sp>
      <p:sp>
        <p:nvSpPr>
          <p:cNvPr id="10" name="CaixaDeTexto 9"/>
          <p:cNvSpPr txBox="1"/>
          <p:nvPr/>
        </p:nvSpPr>
        <p:spPr>
          <a:xfrm rot="1434964">
            <a:off x="4772630" y="1993189"/>
            <a:ext cx="1019073" cy="381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 smtClean="0"/>
              <a:t>Youtube</a:t>
            </a:r>
            <a:endParaRPr lang="pt-BR" b="1" dirty="0"/>
          </a:p>
        </p:txBody>
      </p:sp>
      <p:sp>
        <p:nvSpPr>
          <p:cNvPr id="11" name="CaixaDeTexto 10"/>
          <p:cNvSpPr txBox="1"/>
          <p:nvPr/>
        </p:nvSpPr>
        <p:spPr>
          <a:xfrm rot="1311516">
            <a:off x="3737774" y="1900223"/>
            <a:ext cx="1144881" cy="381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 smtClean="0"/>
              <a:t>Facebook</a:t>
            </a:r>
            <a:endParaRPr lang="pt-BR" b="1" dirty="0" smtClean="0"/>
          </a:p>
        </p:txBody>
      </p:sp>
      <p:sp>
        <p:nvSpPr>
          <p:cNvPr id="13" name="CaixaDeTexto 12"/>
          <p:cNvSpPr txBox="1"/>
          <p:nvPr/>
        </p:nvSpPr>
        <p:spPr>
          <a:xfrm>
            <a:off x="3354118" y="5805264"/>
            <a:ext cx="22259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 smtClean="0"/>
              <a:t>Novas oportunidades</a:t>
            </a:r>
          </a:p>
          <a:p>
            <a:pPr algn="ctr"/>
            <a:r>
              <a:rPr lang="pt-BR" b="1" dirty="0" smtClean="0"/>
              <a:t>Vendas</a:t>
            </a:r>
          </a:p>
          <a:p>
            <a:pPr algn="ctr"/>
            <a:r>
              <a:rPr lang="pt-BR" b="1" dirty="0" smtClean="0"/>
              <a:t>Negócios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4264032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13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924944"/>
            <a:ext cx="8229600" cy="1143000"/>
          </a:xfrm>
        </p:spPr>
        <p:txBody>
          <a:bodyPr/>
          <a:lstStyle/>
          <a:p>
            <a:r>
              <a:rPr lang="pt-BR" dirty="0" smtClean="0"/>
              <a:t>Perguntas?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79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Obrigado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pt-BR" dirty="0" smtClean="0"/>
          </a:p>
          <a:p>
            <a:pPr marL="0" indent="0" algn="ctr">
              <a:buNone/>
            </a:pPr>
            <a:r>
              <a:rPr lang="pt-BR" dirty="0" smtClean="0"/>
              <a:t>MSN: rafaelgaldino@hotmail.com</a:t>
            </a:r>
          </a:p>
          <a:p>
            <a:pPr marL="0" indent="0" algn="ctr">
              <a:buNone/>
            </a:pPr>
            <a:r>
              <a:rPr lang="pt-BR" dirty="0" smtClean="0"/>
              <a:t>Twitter.com/@</a:t>
            </a:r>
            <a:r>
              <a:rPr lang="pt-BR" dirty="0" err="1" smtClean="0"/>
              <a:t>RafaelGaldino</a:t>
            </a:r>
            <a:endParaRPr lang="pt-BR" dirty="0" smtClean="0"/>
          </a:p>
          <a:p>
            <a:pPr marL="0" indent="0" algn="ctr">
              <a:buNone/>
            </a:pPr>
            <a:r>
              <a:rPr lang="pt-BR" dirty="0" smtClean="0"/>
              <a:t>Facebook.com/</a:t>
            </a:r>
            <a:r>
              <a:rPr lang="pt-BR" dirty="0" err="1" smtClean="0"/>
              <a:t>rafaelgaldino</a:t>
            </a:r>
            <a:endParaRPr lang="pt-BR" dirty="0" smtClean="0"/>
          </a:p>
          <a:p>
            <a:pPr marL="0" indent="0" algn="ctr">
              <a:buNone/>
            </a:pPr>
            <a:r>
              <a:rPr lang="pt-BR" dirty="0" smtClean="0"/>
              <a:t>www.rafaelgaldino.com</a:t>
            </a:r>
          </a:p>
          <a:p>
            <a:pPr marL="0" indent="0" algn="ctr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8684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b="1" dirty="0" smtClean="0">
                <a:solidFill>
                  <a:srgbClr val="FFC000"/>
                </a:solidFill>
              </a:rPr>
              <a:t>Consumidor 2.0</a:t>
            </a:r>
            <a:endParaRPr lang="pt-BR" b="1" dirty="0">
              <a:solidFill>
                <a:srgbClr val="FFC00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dirty="0" smtClean="0"/>
              <a:t>Ao contrário da mídia tradicional, em que o controle é dos grupos empresariais, na </a:t>
            </a:r>
            <a:r>
              <a:rPr lang="pt-BR" b="1" dirty="0" smtClean="0"/>
              <a:t>internet</a:t>
            </a:r>
            <a:r>
              <a:rPr lang="pt-BR" dirty="0" smtClean="0"/>
              <a:t> o </a:t>
            </a:r>
            <a:r>
              <a:rPr lang="pt-BR" b="1" dirty="0" smtClean="0"/>
              <a:t>controle é do consumidor</a:t>
            </a:r>
            <a:r>
              <a:rPr lang="pt-BR" dirty="0" smtClean="0"/>
              <a:t>. 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Assim, mesmo que você não participe dela, seus consumidores estão lá, falando sobre seus produtos e serviços, comparando sua empresa com as da concorrência, e, finalmente, buscando formas de se relacionar com sua marca.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2532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b="1" dirty="0" smtClean="0">
                <a:solidFill>
                  <a:srgbClr val="FFC000"/>
                </a:solidFill>
              </a:rPr>
              <a:t>Consumidor 2.0</a:t>
            </a:r>
            <a:endParaRPr lang="pt-BR" b="1" dirty="0">
              <a:solidFill>
                <a:srgbClr val="FFC00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 smtClean="0"/>
              <a:t>Portanto, não se iluda: diferentemente das outras mídias, a </a:t>
            </a:r>
            <a:r>
              <a:rPr lang="pt-BR" b="1" dirty="0" smtClean="0"/>
              <a:t>Internet afeta seu negócio</a:t>
            </a:r>
            <a:r>
              <a:rPr lang="pt-BR" dirty="0" smtClean="0"/>
              <a:t> independentemente de sua vontade.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Quando falamos de marketing digital e Internet, estamos falando sobre pessoas, suas histórias e seus desejos. Estamos falando sobre </a:t>
            </a:r>
            <a:r>
              <a:rPr lang="pt-BR" b="1" dirty="0" smtClean="0"/>
              <a:t>relacionamentos</a:t>
            </a:r>
            <a:r>
              <a:rPr lang="pt-BR" dirty="0" smtClean="0"/>
              <a:t> e </a:t>
            </a:r>
            <a:r>
              <a:rPr lang="pt-BR" b="1" dirty="0" smtClean="0"/>
              <a:t>necessidades</a:t>
            </a:r>
            <a:r>
              <a:rPr lang="pt-BR" dirty="0" smtClean="0"/>
              <a:t> a serem atendidas.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6457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317" y="1958419"/>
            <a:ext cx="5079365" cy="3809524"/>
          </a:xfrm>
        </p:spPr>
      </p:pic>
      <p:sp>
        <p:nvSpPr>
          <p:cNvPr id="5" name="CaixaDeTexto 4"/>
          <p:cNvSpPr txBox="1"/>
          <p:nvPr/>
        </p:nvSpPr>
        <p:spPr>
          <a:xfrm>
            <a:off x="2483768" y="5692606"/>
            <a:ext cx="4042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Agência de criação digital </a:t>
            </a:r>
            <a:r>
              <a:rPr lang="pt-BR" dirty="0" err="1" smtClean="0"/>
              <a:t>Urban</a:t>
            </a:r>
            <a:r>
              <a:rPr lang="pt-BR" dirty="0" smtClean="0"/>
              <a:t> Summer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23602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 smtClean="0"/>
              <a:t>Estudo de caso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88640"/>
            <a:ext cx="1675587" cy="1256690"/>
          </a:xfrm>
        </p:spPr>
      </p:pic>
      <p:sp>
        <p:nvSpPr>
          <p:cNvPr id="5" name="CaixaDeTexto 4"/>
          <p:cNvSpPr txBox="1"/>
          <p:nvPr/>
        </p:nvSpPr>
        <p:spPr>
          <a:xfrm>
            <a:off x="522050" y="1124744"/>
            <a:ext cx="4409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Avaliar a presença da AUDI nas mídias sociais</a:t>
            </a:r>
            <a:endParaRPr lang="pt-BR" dirty="0"/>
          </a:p>
          <a:p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1017220" y="3236783"/>
            <a:ext cx="71120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600" dirty="0" smtClean="0"/>
              <a:t>Realizar um estudo sobre o mercado </a:t>
            </a:r>
          </a:p>
          <a:p>
            <a:pPr algn="ctr"/>
            <a:r>
              <a:rPr lang="pt-BR" sz="3600" dirty="0" smtClean="0"/>
              <a:t>de entusiastas de automóveis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115005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 smtClean="0"/>
              <a:t>Estudo de caso</a:t>
            </a:r>
            <a:endParaRPr lang="pt-BR" dirty="0"/>
          </a:p>
        </p:txBody>
      </p:sp>
      <p:pic>
        <p:nvPicPr>
          <p:cNvPr id="5" name="Espaço Reservado para Conteú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88640"/>
            <a:ext cx="1675587" cy="125669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57200" y="1124744"/>
            <a:ext cx="64350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Avaliar a presença da AUDI nas mídias sociais</a:t>
            </a:r>
          </a:p>
          <a:p>
            <a:r>
              <a:rPr lang="pt-BR" dirty="0" smtClean="0"/>
              <a:t>Realizar um estudo sobre o mercado de entusiastas de automóveis</a:t>
            </a:r>
            <a:endParaRPr lang="pt-BR" dirty="0"/>
          </a:p>
          <a:p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539552" y="2234564"/>
            <a:ext cx="842493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94, 1 % dos usuários que visitam site de montadoras, frequentam redes sociais;</a:t>
            </a:r>
          </a:p>
          <a:p>
            <a:pPr marL="285750" indent="-285750">
              <a:buFont typeface="Arial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Existia um universo inexplorado pela Audi na web brasileira;</a:t>
            </a:r>
          </a:p>
          <a:p>
            <a:pPr marL="285750" indent="-285750">
              <a:buFont typeface="Arial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As pessoas já falavam sobre a Audi na internet em diferentes canais (</a:t>
            </a:r>
            <a:r>
              <a:rPr lang="pt-BR" dirty="0" err="1" smtClean="0"/>
              <a:t>Flick</a:t>
            </a:r>
            <a:r>
              <a:rPr lang="pt-BR" dirty="0" smtClean="0"/>
              <a:t>, </a:t>
            </a:r>
            <a:r>
              <a:rPr lang="pt-BR" dirty="0" err="1" smtClean="0"/>
              <a:t>Twitter</a:t>
            </a:r>
            <a:r>
              <a:rPr lang="pt-BR" dirty="0" smtClean="0"/>
              <a:t>, post em comunidades), mesmo sem contar com uma fonte oficial de informação;</a:t>
            </a:r>
          </a:p>
          <a:p>
            <a:pPr marL="285750" indent="-285750">
              <a:buFont typeface="Arial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A Audi tinha conteúdo interessante produzido em todo o mundo com grande potencial de </a:t>
            </a:r>
            <a:r>
              <a:rPr lang="pt-BR" dirty="0" err="1" smtClean="0"/>
              <a:t>viralização</a:t>
            </a:r>
            <a:r>
              <a:rPr lang="pt-BR" dirty="0" smtClean="0"/>
              <a:t>, porém, não era aproveitado pela marca no Brasil de forma oficial;</a:t>
            </a:r>
          </a:p>
          <a:p>
            <a:pPr marL="285750" indent="-285750">
              <a:buFont typeface="Arial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Faltava uma voz centralizada e oficial da marca;</a:t>
            </a:r>
          </a:p>
          <a:p>
            <a:pPr marL="285750" indent="-285750">
              <a:buFont typeface="Arial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Faltava presença nas redes sociais;</a:t>
            </a:r>
          </a:p>
          <a:p>
            <a:pPr marL="285750" indent="-285750">
              <a:buFont typeface="Arial" pitchFamily="34" charset="0"/>
              <a:buChar char="•"/>
            </a:pPr>
            <a:endParaRPr lang="pt-B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Era necessária a identificação de “amantes” e clientes potenciais.</a:t>
            </a:r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929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 smtClean="0"/>
              <a:t>Estudo de caso</a:t>
            </a:r>
            <a:endParaRPr lang="pt-BR" dirty="0"/>
          </a:p>
        </p:txBody>
      </p:sp>
      <p:pic>
        <p:nvPicPr>
          <p:cNvPr id="7" name="Espaço Reservado para Conteú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88640"/>
            <a:ext cx="1675587" cy="1256690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259632" y="3356992"/>
            <a:ext cx="66247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Estratégia</a:t>
            </a:r>
          </a:p>
          <a:p>
            <a:pPr algn="ctr"/>
            <a:r>
              <a:rPr lang="pt-BR" dirty="0" smtClean="0"/>
              <a:t>Estruturar e monitorar a presença da Audi Brasil na internet e estabelecer uma relação com o consumidor de forma ativa, através da voz oficial da marca.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0842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 smtClean="0"/>
              <a:t>Estudo de caso</a:t>
            </a:r>
            <a:endParaRPr lang="pt-BR" dirty="0"/>
          </a:p>
        </p:txBody>
      </p:sp>
      <p:pic>
        <p:nvPicPr>
          <p:cNvPr id="5" name="Espaço Reservado para Conteú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88640"/>
            <a:ext cx="1675587" cy="125669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522050" y="1124744"/>
            <a:ext cx="1107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Estratégia</a:t>
            </a:r>
            <a:endParaRPr lang="pt-BR" dirty="0"/>
          </a:p>
          <a:p>
            <a:endParaRPr lang="pt-BR" dirty="0"/>
          </a:p>
        </p:txBody>
      </p:sp>
      <p:sp>
        <p:nvSpPr>
          <p:cNvPr id="7" name="Retângulo de cantos arredondados 6"/>
          <p:cNvSpPr/>
          <p:nvPr/>
        </p:nvSpPr>
        <p:spPr>
          <a:xfrm>
            <a:off x="539552" y="1771074"/>
            <a:ext cx="1800200" cy="57780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Escutar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" name="Retângulo de cantos arredondados 7"/>
          <p:cNvSpPr/>
          <p:nvPr/>
        </p:nvSpPr>
        <p:spPr>
          <a:xfrm>
            <a:off x="2699792" y="1771075"/>
            <a:ext cx="1800200" cy="57780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Identificar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Retângulo de cantos arredondados 8"/>
          <p:cNvSpPr/>
          <p:nvPr/>
        </p:nvSpPr>
        <p:spPr>
          <a:xfrm>
            <a:off x="4860032" y="1771075"/>
            <a:ext cx="1800200" cy="57780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Interagir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Retângulo de cantos arredondados 9"/>
          <p:cNvSpPr/>
          <p:nvPr/>
        </p:nvSpPr>
        <p:spPr>
          <a:xfrm>
            <a:off x="7020272" y="1771075"/>
            <a:ext cx="1800200" cy="57780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Mensurar</a:t>
            </a:r>
            <a:endParaRPr lang="pt-BR" dirty="0">
              <a:solidFill>
                <a:schemeClr val="bg1"/>
              </a:solidFill>
            </a:endParaRPr>
          </a:p>
        </p:txBody>
      </p:sp>
      <p:cxnSp>
        <p:nvCxnSpPr>
          <p:cNvPr id="12" name="Conector de seta reta 11"/>
          <p:cNvCxnSpPr/>
          <p:nvPr/>
        </p:nvCxnSpPr>
        <p:spPr>
          <a:xfrm>
            <a:off x="2339752" y="2059978"/>
            <a:ext cx="36004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>
            <a:off x="4499992" y="2060848"/>
            <a:ext cx="36004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/>
          <p:nvPr/>
        </p:nvCxnSpPr>
        <p:spPr>
          <a:xfrm>
            <a:off x="6660232" y="2059978"/>
            <a:ext cx="36004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Retângulo de cantos arredondados 16"/>
          <p:cNvSpPr/>
          <p:nvPr/>
        </p:nvSpPr>
        <p:spPr>
          <a:xfrm>
            <a:off x="539552" y="2708920"/>
            <a:ext cx="1800200" cy="388843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bg1"/>
                </a:solidFill>
              </a:rPr>
              <a:t>Monitorar o que está sendo falado sobre a Audi Brasil nas redes sociais e blogosfera</a:t>
            </a:r>
          </a:p>
          <a:p>
            <a:pPr algn="ctr"/>
            <a:endParaRPr lang="pt-BR" sz="1600" dirty="0">
              <a:solidFill>
                <a:schemeClr val="bg1"/>
              </a:solidFill>
            </a:endParaRPr>
          </a:p>
          <a:p>
            <a:pPr algn="ctr"/>
            <a:r>
              <a:rPr lang="pt-BR" sz="1600" dirty="0" smtClean="0">
                <a:solidFill>
                  <a:schemeClr val="bg1"/>
                </a:solidFill>
              </a:rPr>
              <a:t>As ferramentas </a:t>
            </a:r>
            <a:r>
              <a:rPr lang="pt-BR" sz="1600" dirty="0" err="1" smtClean="0">
                <a:solidFill>
                  <a:schemeClr val="bg1"/>
                </a:solidFill>
              </a:rPr>
              <a:t>utilizadadas</a:t>
            </a:r>
            <a:r>
              <a:rPr lang="pt-BR" sz="1600" dirty="0" smtClean="0">
                <a:solidFill>
                  <a:schemeClr val="bg1"/>
                </a:solidFill>
              </a:rPr>
              <a:t>:</a:t>
            </a:r>
          </a:p>
          <a:p>
            <a:pPr algn="ctr"/>
            <a:endParaRPr lang="pt-BR" sz="1600" dirty="0">
              <a:solidFill>
                <a:schemeClr val="bg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pt-BR" sz="1600" dirty="0" smtClean="0">
                <a:solidFill>
                  <a:schemeClr val="bg1"/>
                </a:solidFill>
              </a:rPr>
              <a:t>Google </a:t>
            </a:r>
            <a:r>
              <a:rPr lang="pt-BR" sz="1600" dirty="0" err="1" smtClean="0">
                <a:solidFill>
                  <a:schemeClr val="bg1"/>
                </a:solidFill>
              </a:rPr>
              <a:t>Alert</a:t>
            </a:r>
            <a:endParaRPr lang="pt-BR" sz="1600" dirty="0" smtClean="0">
              <a:solidFill>
                <a:schemeClr val="bg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pt-BR" sz="1600" dirty="0" err="1" smtClean="0">
                <a:solidFill>
                  <a:schemeClr val="bg1"/>
                </a:solidFill>
              </a:rPr>
              <a:t>Twilert</a:t>
            </a:r>
            <a:endParaRPr lang="pt-BR" sz="1600" dirty="0" smtClean="0">
              <a:solidFill>
                <a:schemeClr val="bg1"/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pt-BR" sz="1600" dirty="0" err="1" smtClean="0">
                <a:solidFill>
                  <a:schemeClr val="bg1"/>
                </a:solidFill>
              </a:rPr>
              <a:t>Technorati</a:t>
            </a:r>
            <a:endParaRPr lang="pt-BR" sz="1600" dirty="0" smtClean="0">
              <a:solidFill>
                <a:schemeClr val="bg1"/>
              </a:solidFill>
            </a:endParaRPr>
          </a:p>
          <a:p>
            <a:pPr marL="285750" indent="-285750" algn="ctr">
              <a:buFontTx/>
              <a:buChar char="-"/>
            </a:pPr>
            <a:endParaRPr lang="pt-BR" dirty="0" smtClean="0">
              <a:solidFill>
                <a:schemeClr val="bg1"/>
              </a:solidFill>
            </a:endParaRPr>
          </a:p>
        </p:txBody>
      </p:sp>
      <p:sp>
        <p:nvSpPr>
          <p:cNvPr id="18" name="Retângulo de cantos arredondados 17"/>
          <p:cNvSpPr/>
          <p:nvPr/>
        </p:nvSpPr>
        <p:spPr>
          <a:xfrm>
            <a:off x="7020272" y="2636912"/>
            <a:ext cx="1800200" cy="388843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Verificação do tom da comunicação, respostas aos estímulos feitos, propagação do conteúdo, etc..</a:t>
            </a:r>
            <a:endParaRPr lang="pt-BR" sz="1600" dirty="0" smtClean="0">
              <a:solidFill>
                <a:schemeClr val="bg1"/>
              </a:solidFill>
            </a:endParaRPr>
          </a:p>
        </p:txBody>
      </p:sp>
      <p:sp>
        <p:nvSpPr>
          <p:cNvPr id="19" name="Retângulo de cantos arredondados 18"/>
          <p:cNvSpPr/>
          <p:nvPr/>
        </p:nvSpPr>
        <p:spPr>
          <a:xfrm>
            <a:off x="2699792" y="2730236"/>
            <a:ext cx="1800200" cy="57780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bg1"/>
                </a:solidFill>
              </a:rPr>
              <a:t>Assuntos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0" name="Retângulo de cantos arredondados 19"/>
          <p:cNvSpPr/>
          <p:nvPr/>
        </p:nvSpPr>
        <p:spPr>
          <a:xfrm>
            <a:off x="2699792" y="4293096"/>
            <a:ext cx="1800200" cy="57780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bg1"/>
                </a:solidFill>
              </a:rPr>
              <a:t>Reclamações</a:t>
            </a:r>
            <a:endParaRPr lang="pt-BR" sz="1600" dirty="0">
              <a:solidFill>
                <a:schemeClr val="bg1"/>
              </a:solidFill>
            </a:endParaRPr>
          </a:p>
        </p:txBody>
      </p:sp>
      <p:sp>
        <p:nvSpPr>
          <p:cNvPr id="21" name="Retângulo de cantos arredondados 20"/>
          <p:cNvSpPr/>
          <p:nvPr/>
        </p:nvSpPr>
        <p:spPr>
          <a:xfrm>
            <a:off x="2699792" y="5867178"/>
            <a:ext cx="1800200" cy="57780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err="1" smtClean="0">
                <a:solidFill>
                  <a:schemeClr val="bg1"/>
                </a:solidFill>
              </a:rPr>
              <a:t>Lovers</a:t>
            </a:r>
            <a:endParaRPr lang="pt-BR" sz="1600" dirty="0">
              <a:solidFill>
                <a:schemeClr val="bg1"/>
              </a:solidFill>
            </a:endParaRPr>
          </a:p>
        </p:txBody>
      </p:sp>
      <p:cxnSp>
        <p:nvCxnSpPr>
          <p:cNvPr id="22" name="Conector de seta reta 21"/>
          <p:cNvCxnSpPr/>
          <p:nvPr/>
        </p:nvCxnSpPr>
        <p:spPr>
          <a:xfrm>
            <a:off x="2339752" y="3000934"/>
            <a:ext cx="36004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/>
          <p:nvPr/>
        </p:nvCxnSpPr>
        <p:spPr>
          <a:xfrm>
            <a:off x="2339752" y="4581128"/>
            <a:ext cx="36004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/>
          <p:nvPr/>
        </p:nvCxnSpPr>
        <p:spPr>
          <a:xfrm>
            <a:off x="4499992" y="2996585"/>
            <a:ext cx="36004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/>
          <p:nvPr/>
        </p:nvCxnSpPr>
        <p:spPr>
          <a:xfrm>
            <a:off x="2338086" y="6164433"/>
            <a:ext cx="36004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onector de seta reta 25"/>
          <p:cNvCxnSpPr/>
          <p:nvPr/>
        </p:nvCxnSpPr>
        <p:spPr>
          <a:xfrm>
            <a:off x="4499992" y="4581128"/>
            <a:ext cx="36004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Conector de seta reta 26"/>
          <p:cNvCxnSpPr/>
          <p:nvPr/>
        </p:nvCxnSpPr>
        <p:spPr>
          <a:xfrm>
            <a:off x="4499992" y="6164433"/>
            <a:ext cx="36004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Retângulo de cantos arredondados 27"/>
          <p:cNvSpPr/>
          <p:nvPr/>
        </p:nvSpPr>
        <p:spPr>
          <a:xfrm>
            <a:off x="4860032" y="2712031"/>
            <a:ext cx="1800200" cy="1581065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bg1"/>
                </a:solidFill>
              </a:rPr>
              <a:t>Participar da conversa contribuindo com conteúdos referentes ao assunto</a:t>
            </a:r>
            <a:endParaRPr lang="pt-BR" sz="1600" dirty="0">
              <a:solidFill>
                <a:schemeClr val="bg1"/>
              </a:solidFill>
            </a:endParaRPr>
          </a:p>
        </p:txBody>
      </p:sp>
      <p:sp>
        <p:nvSpPr>
          <p:cNvPr id="29" name="Retângulo de cantos arredondados 28"/>
          <p:cNvSpPr/>
          <p:nvPr/>
        </p:nvSpPr>
        <p:spPr>
          <a:xfrm>
            <a:off x="4860032" y="4368215"/>
            <a:ext cx="1800200" cy="114901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bg1"/>
                </a:solidFill>
              </a:rPr>
              <a:t>Se posicionar oficialmente  em relação ao assunto</a:t>
            </a:r>
            <a:endParaRPr lang="pt-BR" sz="1600" dirty="0">
              <a:solidFill>
                <a:schemeClr val="bg1"/>
              </a:solidFill>
            </a:endParaRPr>
          </a:p>
        </p:txBody>
      </p:sp>
      <p:sp>
        <p:nvSpPr>
          <p:cNvPr id="30" name="Retângulo de cantos arredondados 29"/>
          <p:cNvSpPr/>
          <p:nvPr/>
        </p:nvSpPr>
        <p:spPr>
          <a:xfrm>
            <a:off x="4870617" y="5589240"/>
            <a:ext cx="1800200" cy="114901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solidFill>
                  <a:schemeClr val="bg1"/>
                </a:solidFill>
              </a:rPr>
              <a:t>Convidá-los a participar dos canais oficiais da Audi</a:t>
            </a:r>
            <a:endParaRPr lang="pt-BR" sz="1600" dirty="0">
              <a:solidFill>
                <a:schemeClr val="bg1"/>
              </a:solidFill>
            </a:endParaRPr>
          </a:p>
        </p:txBody>
      </p:sp>
      <p:cxnSp>
        <p:nvCxnSpPr>
          <p:cNvPr id="31" name="Conector de seta reta 30"/>
          <p:cNvCxnSpPr/>
          <p:nvPr/>
        </p:nvCxnSpPr>
        <p:spPr>
          <a:xfrm>
            <a:off x="6660232" y="3502563"/>
            <a:ext cx="36004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/>
          <p:nvPr/>
        </p:nvCxnSpPr>
        <p:spPr>
          <a:xfrm>
            <a:off x="6660232" y="4942723"/>
            <a:ext cx="36004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Conector de seta reta 32"/>
          <p:cNvCxnSpPr/>
          <p:nvPr/>
        </p:nvCxnSpPr>
        <p:spPr>
          <a:xfrm>
            <a:off x="6670817" y="6118143"/>
            <a:ext cx="36004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66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8" grpId="0" animBg="1"/>
      <p:bldP spid="29" grpId="0" animBg="1"/>
      <p:bldP spid="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 smtClean="0"/>
              <a:t>Estudo de caso</a:t>
            </a:r>
            <a:endParaRPr lang="pt-BR" dirty="0"/>
          </a:p>
        </p:txBody>
      </p:sp>
      <p:pic>
        <p:nvPicPr>
          <p:cNvPr id="5" name="Espaço Reservado para Conteú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88640"/>
            <a:ext cx="1675587" cy="125669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522050" y="1124744"/>
            <a:ext cx="4265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Para conseguir a interação nas redes sociais</a:t>
            </a:r>
            <a:endParaRPr lang="pt-BR" dirty="0"/>
          </a:p>
          <a:p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50" y="2763900"/>
            <a:ext cx="3617902" cy="21772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2763900"/>
            <a:ext cx="3355707" cy="21772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58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pt-BR" dirty="0" smtClean="0"/>
              <a:t>Estudo de caso</a:t>
            </a:r>
            <a:endParaRPr lang="pt-BR" dirty="0"/>
          </a:p>
        </p:txBody>
      </p:sp>
      <p:pic>
        <p:nvPicPr>
          <p:cNvPr id="5" name="Espaço Reservado para Conteú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188640"/>
            <a:ext cx="1675587" cy="125669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539552" y="1075998"/>
            <a:ext cx="1203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539552" y="2234564"/>
            <a:ext cx="84249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Crescimento de mais de 400% nos seguidores do </a:t>
            </a:r>
            <a:r>
              <a:rPr lang="pt-BR" dirty="0" err="1" smtClean="0"/>
              <a:t>Twitter</a:t>
            </a:r>
            <a:r>
              <a:rPr lang="pt-BR" dirty="0" smtClean="0"/>
              <a:t> em 15 dias;</a:t>
            </a:r>
          </a:p>
          <a:p>
            <a:pPr marL="285750" indent="-285750">
              <a:buFont typeface="Arial" pitchFamily="34" charset="0"/>
              <a:buChar char="•"/>
            </a:pPr>
            <a:endParaRPr lang="pt-BR" dirty="0"/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Mais de 18 mil visualizações nos vídeos postados no canal da Audi Brasil no </a:t>
            </a:r>
            <a:r>
              <a:rPr lang="pt-BR" dirty="0" err="1" smtClean="0"/>
              <a:t>Youtube</a:t>
            </a:r>
            <a:r>
              <a:rPr lang="pt-BR" dirty="0" smtClean="0"/>
              <a:t>;</a:t>
            </a:r>
          </a:p>
          <a:p>
            <a:pPr marL="285750" indent="-285750">
              <a:buFont typeface="Arial" pitchFamily="34" charset="0"/>
              <a:buChar char="•"/>
            </a:pPr>
            <a:endParaRPr lang="pt-BR" dirty="0"/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Alcance máximo de mais de 1 milhão de pessoas nas redes sociais;</a:t>
            </a:r>
          </a:p>
          <a:p>
            <a:pPr marL="285750" indent="-285750">
              <a:buFont typeface="Arial" pitchFamily="34" charset="0"/>
              <a:buChar char="•"/>
            </a:pPr>
            <a:endParaRPr lang="pt-BR" dirty="0"/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Relacionamento na mídias sociais através  dos perfis criados, as pessoas trocam informações e histórias.</a:t>
            </a:r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387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67544" y="28529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 smtClean="0"/>
              <a:t>Falando um pouco sobre</a:t>
            </a:r>
            <a:r>
              <a:rPr lang="pt-BR" sz="4800" b="1" dirty="0" smtClean="0"/>
              <a:t/>
            </a:r>
            <a:br>
              <a:rPr lang="pt-BR" sz="4800" b="1" dirty="0" smtClean="0"/>
            </a:br>
            <a:r>
              <a:rPr lang="pt-BR" b="1" dirty="0" smtClean="0"/>
              <a:t>Rafael Galdino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96664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0" y="3291681"/>
            <a:ext cx="4000500" cy="1143000"/>
          </a:xfrm>
        </p:spPr>
      </p:pic>
      <p:sp>
        <p:nvSpPr>
          <p:cNvPr id="6" name="CaixaDeTexto 5"/>
          <p:cNvSpPr txBox="1"/>
          <p:nvPr/>
        </p:nvSpPr>
        <p:spPr>
          <a:xfrm>
            <a:off x="3203848" y="5507940"/>
            <a:ext cx="2804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Agência Press Porter Novelli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791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 smtClean="0"/>
              <a:t>Estudo de caso</a:t>
            </a:r>
            <a:endParaRPr lang="pt-BR" dirty="0"/>
          </a:p>
        </p:txBody>
      </p:sp>
      <p:pic>
        <p:nvPicPr>
          <p:cNvPr id="5" name="Espaço Reservado para Conteú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0" y="548680"/>
            <a:ext cx="2144266" cy="612647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57200" y="2560836"/>
            <a:ext cx="82593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Desejo de reposicionar sua presença on-line e atuar na internet de uma maneira mais enfática e próxima mais do seu público.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94802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259632" y="3356992"/>
            <a:ext cx="66247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 smtClean="0"/>
              <a:t>Estratégia</a:t>
            </a:r>
          </a:p>
          <a:p>
            <a:pPr algn="ctr"/>
            <a:r>
              <a:rPr lang="pt-BR" dirty="0" smtClean="0"/>
              <a:t>Foi baseada em três pilares: criação de perfis nas redes sociais, criação de um perfil corporativo no </a:t>
            </a:r>
            <a:r>
              <a:rPr lang="pt-BR" dirty="0" err="1" smtClean="0"/>
              <a:t>Twitter</a:t>
            </a:r>
            <a:r>
              <a:rPr lang="pt-BR" dirty="0" smtClean="0"/>
              <a:t> e engajamento com </a:t>
            </a:r>
            <a:r>
              <a:rPr lang="pt-BR" dirty="0" err="1" smtClean="0"/>
              <a:t>blogueiros</a:t>
            </a:r>
            <a:r>
              <a:rPr lang="pt-BR" dirty="0" smtClean="0"/>
              <a:t> esportivos relevantes.</a:t>
            </a:r>
            <a:endParaRPr lang="pt-BR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 smtClean="0"/>
              <a:t>Estudo de caso</a:t>
            </a:r>
            <a:endParaRPr lang="pt-BR" dirty="0"/>
          </a:p>
        </p:txBody>
      </p:sp>
      <p:pic>
        <p:nvPicPr>
          <p:cNvPr id="6" name="Espaço Reservado para Conteú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0" y="548680"/>
            <a:ext cx="2144266" cy="61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2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dirty="0" smtClean="0"/>
              <a:t>Estudo de caso</a:t>
            </a:r>
            <a:endParaRPr lang="pt-BR" dirty="0"/>
          </a:p>
        </p:txBody>
      </p:sp>
      <p:pic>
        <p:nvPicPr>
          <p:cNvPr id="5" name="Espaço Reservado para Conteú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0" y="548680"/>
            <a:ext cx="2144266" cy="612647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539552" y="1075998"/>
            <a:ext cx="1107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Estratégia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539553" y="2060848"/>
            <a:ext cx="817696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dirty="0" smtClean="0"/>
              <a:t>Pesquisa de imagem sobre a presença do canal na rede (Esse trabalho monitorou sites de relacionamentos, páginas de conteúdo e blogs em geral);</a:t>
            </a:r>
          </a:p>
          <a:p>
            <a:pPr marL="342900" indent="-342900">
              <a:buFont typeface="+mj-lt"/>
              <a:buAutoNum type="arabicPeriod"/>
            </a:pPr>
            <a:endParaRPr lang="pt-BR" dirty="0"/>
          </a:p>
          <a:p>
            <a:pPr marL="342900" indent="-342900">
              <a:buFont typeface="+mj-lt"/>
              <a:buAutoNum type="arabicPeriod"/>
            </a:pPr>
            <a:r>
              <a:rPr lang="pt-BR" dirty="0" smtClean="0"/>
              <a:t>Criação dos principais canais de comunicação de redes sociais</a:t>
            </a:r>
          </a:p>
          <a:p>
            <a:pPr marL="342900" indent="-342900">
              <a:buFont typeface="+mj-lt"/>
              <a:buAutoNum type="arabicPeriod"/>
            </a:pPr>
            <a:endParaRPr lang="pt-BR" dirty="0"/>
          </a:p>
          <a:p>
            <a:pPr marL="342900" indent="-342900">
              <a:buFont typeface="+mj-lt"/>
              <a:buAutoNum type="arabicPeriod"/>
            </a:pPr>
            <a:r>
              <a:rPr lang="pt-BR" dirty="0" smtClean="0"/>
              <a:t>Foi criado o personagem virtual Gui (ele passou a interagir com os fãs e telespectadores nas principais redes sociais);</a:t>
            </a:r>
          </a:p>
          <a:p>
            <a:pPr marL="342900" indent="-342900">
              <a:buFont typeface="+mj-lt"/>
              <a:buAutoNum type="arabicPeriod"/>
            </a:pPr>
            <a:endParaRPr lang="pt-BR" dirty="0"/>
          </a:p>
          <a:p>
            <a:pPr marL="342900" indent="-342900">
              <a:buFont typeface="+mj-lt"/>
              <a:buAutoNum type="arabicPeriod"/>
            </a:pPr>
            <a:r>
              <a:rPr lang="pt-BR" dirty="0" smtClean="0"/>
              <a:t>O </a:t>
            </a:r>
            <a:r>
              <a:rPr lang="pt-BR" dirty="0" err="1" smtClean="0"/>
              <a:t>twitter</a:t>
            </a:r>
            <a:r>
              <a:rPr lang="pt-BR" dirty="0" smtClean="0"/>
              <a:t> passa a ser uma ferramenta utilizada para divulgar a programação do canal, promoções, links para o site e também para os blogs de seus apresentadores;</a:t>
            </a:r>
          </a:p>
          <a:p>
            <a:pPr marL="342900" indent="-342900">
              <a:buFont typeface="+mj-lt"/>
              <a:buAutoNum type="arabicPeriod"/>
            </a:pPr>
            <a:endParaRPr lang="pt-BR" dirty="0"/>
          </a:p>
          <a:p>
            <a:pPr marL="342900" indent="-342900">
              <a:buFont typeface="+mj-lt"/>
              <a:buAutoNum type="arabicPeriod"/>
            </a:pPr>
            <a:r>
              <a:rPr lang="pt-BR" dirty="0" smtClean="0"/>
              <a:t>Foi realizada uma pesquisa com os </a:t>
            </a:r>
            <a:r>
              <a:rPr lang="pt-BR" dirty="0" err="1" smtClean="0"/>
              <a:t>blogueiros</a:t>
            </a:r>
            <a:r>
              <a:rPr lang="pt-BR" dirty="0" smtClean="0"/>
              <a:t> esportivos mais influentes e foi feita uma proposta de parceria.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4214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 smtClean="0"/>
              <a:t>Estudo de caso</a:t>
            </a:r>
            <a:endParaRPr lang="pt-BR" dirty="0"/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2785568"/>
              </p:ext>
            </p:extLst>
          </p:nvPr>
        </p:nvGraphicFramePr>
        <p:xfrm>
          <a:off x="457200" y="1700807"/>
          <a:ext cx="82296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270232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1º </a:t>
                      </a:r>
                      <a:r>
                        <a:rPr lang="pt-BR" baseline="0" dirty="0" smtClean="0"/>
                        <a:t> Monitoramento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2º Monitoramento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Positivo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26%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36, 8%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Negativo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45%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40,7%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Neutro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29%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22,5%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Espaço Reservado para Conteú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0" y="548680"/>
            <a:ext cx="2144266" cy="612647"/>
          </a:xfrm>
          <a:prstGeom prst="rect">
            <a:avLst/>
          </a:prstGeom>
        </p:spPr>
      </p:pic>
      <p:graphicFrame>
        <p:nvGraphicFramePr>
          <p:cNvPr id="7" name="Espaço Reservado para Conteú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2441075"/>
              </p:ext>
            </p:extLst>
          </p:nvPr>
        </p:nvGraphicFramePr>
        <p:xfrm>
          <a:off x="486916" y="3321536"/>
          <a:ext cx="8229600" cy="169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2615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 smtClean="0"/>
                        <a:t>1º </a:t>
                      </a:r>
                      <a:r>
                        <a:rPr lang="pt-BR" sz="1600" baseline="0" dirty="0" smtClean="0"/>
                        <a:t> Monitoramento</a:t>
                      </a:r>
                      <a:endParaRPr lang="pt-BR" sz="1600" dirty="0" smtClean="0"/>
                    </a:p>
                    <a:p>
                      <a:pPr algn="ctr"/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err="1" smtClean="0"/>
                        <a:t>Youtube</a:t>
                      </a:r>
                      <a:r>
                        <a:rPr lang="pt-BR" sz="1600" dirty="0" smtClean="0"/>
                        <a:t> / Similares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Redes Sociais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Blog</a:t>
                      </a:r>
                      <a:endParaRPr lang="pt-BR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Positivo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-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33%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23,41%</a:t>
                      </a:r>
                      <a:endParaRPr lang="pt-BR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Negativo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67%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56%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39,24%</a:t>
                      </a:r>
                      <a:endParaRPr lang="pt-BR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Neutro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33%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11%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37,34%</a:t>
                      </a:r>
                      <a:endParaRPr lang="pt-BR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Espaço Reservado para Conteú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9681087"/>
              </p:ext>
            </p:extLst>
          </p:nvPr>
        </p:nvGraphicFramePr>
        <p:xfrm>
          <a:off x="486916" y="5157192"/>
          <a:ext cx="8229600" cy="169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2702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dirty="0" smtClean="0"/>
                        <a:t>2º Monitoramento</a:t>
                      </a:r>
                    </a:p>
                    <a:p>
                      <a:pPr algn="ctr"/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err="1" smtClean="0"/>
                        <a:t>Youtube</a:t>
                      </a:r>
                      <a:r>
                        <a:rPr lang="pt-BR" sz="1600" dirty="0" smtClean="0"/>
                        <a:t> / Similares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Redes Sociais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Blog</a:t>
                      </a:r>
                      <a:endParaRPr lang="pt-BR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Positivo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-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34,9%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63,6%</a:t>
                      </a:r>
                      <a:endParaRPr lang="pt-BR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Negativo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50%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43,3%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18,2%</a:t>
                      </a:r>
                      <a:endParaRPr lang="pt-BR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 smtClean="0"/>
                        <a:t>Neutro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50%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21,8%</a:t>
                      </a:r>
                      <a:endParaRPr lang="pt-B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dirty="0" smtClean="0"/>
                        <a:t>18,2%</a:t>
                      </a:r>
                      <a:endParaRPr lang="pt-BR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etângulo 8"/>
          <p:cNvSpPr/>
          <p:nvPr/>
        </p:nvSpPr>
        <p:spPr>
          <a:xfrm>
            <a:off x="539552" y="1075998"/>
            <a:ext cx="1203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Resultados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1937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987" y="3158331"/>
            <a:ext cx="3248025" cy="1409700"/>
          </a:xfrm>
        </p:spPr>
      </p:pic>
    </p:spTree>
    <p:extLst>
      <p:ext uri="{BB962C8B-B14F-4D97-AF65-F5344CB8AC3E}">
        <p14:creationId xmlns:p14="http://schemas.microsoft.com/office/powerpoint/2010/main" val="232260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 smtClean="0"/>
              <a:t>Estudo do caso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404664"/>
            <a:ext cx="1984052" cy="861113"/>
          </a:xfrm>
        </p:spPr>
      </p:pic>
      <p:sp>
        <p:nvSpPr>
          <p:cNvPr id="5" name="CaixaDeTexto 4"/>
          <p:cNvSpPr txBox="1"/>
          <p:nvPr/>
        </p:nvSpPr>
        <p:spPr>
          <a:xfrm>
            <a:off x="132857" y="3236783"/>
            <a:ext cx="888076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600" dirty="0" smtClean="0"/>
              <a:t>A empresa comercializa 23 marcas globais</a:t>
            </a:r>
          </a:p>
          <a:p>
            <a:pPr algn="ctr"/>
            <a:r>
              <a:rPr lang="pt-BR" sz="3600" dirty="0"/>
              <a:t>e</a:t>
            </a:r>
            <a:r>
              <a:rPr lang="pt-BR" sz="3600" dirty="0" smtClean="0"/>
              <a:t> oferece produtos e serviços em 180 países – </a:t>
            </a:r>
          </a:p>
          <a:p>
            <a:pPr algn="ctr"/>
            <a:r>
              <a:rPr lang="pt-BR" sz="3600" dirty="0"/>
              <a:t>i</a:t>
            </a:r>
            <a:r>
              <a:rPr lang="pt-BR" sz="3600" dirty="0" smtClean="0"/>
              <a:t>dentificou uma ameaça para a visibilidade</a:t>
            </a:r>
          </a:p>
          <a:p>
            <a:pPr algn="ctr"/>
            <a:r>
              <a:rPr lang="pt-BR" sz="3600" dirty="0"/>
              <a:t>d</a:t>
            </a:r>
            <a:r>
              <a:rPr lang="pt-BR" sz="3600" dirty="0" smtClean="0"/>
              <a:t>e suas marcas.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1038175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mtClean="0"/>
              <a:t>Estudo do caso</a:t>
            </a:r>
            <a:endParaRPr lang="pt-BR" dirty="0"/>
          </a:p>
        </p:txBody>
      </p:sp>
      <p:pic>
        <p:nvPicPr>
          <p:cNvPr id="5" name="Espaço Reservado para Conteú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404664"/>
            <a:ext cx="1984052" cy="86111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522050" y="1124744"/>
            <a:ext cx="1070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Objetivos</a:t>
            </a:r>
            <a:endParaRPr lang="pt-BR" dirty="0"/>
          </a:p>
          <a:p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522050" y="2132856"/>
            <a:ext cx="576414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Aumentar a visibilidade dos produtos;</a:t>
            </a:r>
          </a:p>
          <a:p>
            <a:pPr marL="285750" indent="-285750">
              <a:buFont typeface="Arial" pitchFamily="34" charset="0"/>
              <a:buChar char="•"/>
            </a:pPr>
            <a:endParaRPr lang="pt-BR" dirty="0"/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Gerar tráfego para sites das marcas;</a:t>
            </a:r>
          </a:p>
          <a:p>
            <a:pPr marL="285750" indent="-285750">
              <a:buFont typeface="Arial" pitchFamily="34" charset="0"/>
              <a:buChar char="•"/>
            </a:pPr>
            <a:endParaRPr lang="pt-BR" dirty="0"/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Produzir conteúdo confiável sobre os produtos;</a:t>
            </a:r>
          </a:p>
          <a:p>
            <a:pPr marL="285750" indent="-285750">
              <a:buFont typeface="Arial" pitchFamily="34" charset="0"/>
              <a:buChar char="•"/>
            </a:pPr>
            <a:endParaRPr lang="pt-BR" dirty="0"/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Identificar e reverter eventuais percepções equivocadas.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2624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Criação de textos personalizados sobre os produtos e em sintonia com o tema do blog ou comunidade de rede social selecionados;</a:t>
            </a:r>
          </a:p>
          <a:p>
            <a:endParaRPr lang="pt-BR" dirty="0" smtClean="0"/>
          </a:p>
          <a:p>
            <a:r>
              <a:rPr lang="pt-BR" dirty="0" smtClean="0"/>
              <a:t>Uso de linguagem informal, adaptada de acordo com o público e com a abordagem;</a:t>
            </a:r>
          </a:p>
          <a:p>
            <a:endParaRPr lang="pt-BR" dirty="0" smtClean="0"/>
          </a:p>
          <a:p>
            <a:r>
              <a:rPr lang="pt-BR" dirty="0" smtClean="0"/>
              <a:t>Contato com </a:t>
            </a:r>
            <a:r>
              <a:rPr lang="pt-BR" dirty="0" err="1" smtClean="0"/>
              <a:t>blogueiros</a:t>
            </a:r>
            <a:r>
              <a:rPr lang="pt-BR" dirty="0" smtClean="0"/>
              <a:t> e moderadores de comunidades para iniciar o relacionamento;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pt-BR" dirty="0" smtClean="0"/>
              <a:t>Estudo do caso</a:t>
            </a:r>
            <a:endParaRPr lang="pt-BR" dirty="0"/>
          </a:p>
        </p:txBody>
      </p:sp>
      <p:pic>
        <p:nvPicPr>
          <p:cNvPr id="5" name="Espaço Reservado para Conteú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404664"/>
            <a:ext cx="1984052" cy="86111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522050" y="1124744"/>
            <a:ext cx="1197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Estratégias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16885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 smtClean="0"/>
              <a:t>Estimulação sobre conversas e apoio ao diálogo sobre produtos em tempo real;</a:t>
            </a:r>
          </a:p>
          <a:p>
            <a:endParaRPr lang="pt-BR" dirty="0" smtClean="0"/>
          </a:p>
          <a:p>
            <a:r>
              <a:rPr lang="pt-BR" dirty="0" smtClean="0"/>
              <a:t>Cultivo de relacionamento com os tomadores de decisão;</a:t>
            </a:r>
          </a:p>
          <a:p>
            <a:endParaRPr lang="pt-BR" dirty="0" smtClean="0"/>
          </a:p>
          <a:p>
            <a:r>
              <a:rPr lang="pt-BR" dirty="0" smtClean="0"/>
              <a:t>Os principais </a:t>
            </a:r>
            <a:r>
              <a:rPr lang="pt-BR" dirty="0" err="1" smtClean="0"/>
              <a:t>blogueiros</a:t>
            </a:r>
            <a:r>
              <a:rPr lang="pt-BR" dirty="0" smtClean="0"/>
              <a:t> e moderadores foram escolhidos para testar os produtos e/ou sortear alguns deles;</a:t>
            </a:r>
          </a:p>
          <a:p>
            <a:endParaRPr lang="pt-BR" dirty="0" smtClean="0"/>
          </a:p>
          <a:p>
            <a:r>
              <a:rPr lang="pt-BR" dirty="0" smtClean="0"/>
              <a:t>Acompanhamento e análise do conteúdo gerado em toda a blogosfera brasileira.</a:t>
            </a:r>
            <a:endParaRPr lang="pt-BR" dirty="0"/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pt-BR" dirty="0" smtClean="0"/>
              <a:t>Estudo do caso</a:t>
            </a:r>
            <a:endParaRPr lang="pt-BR" dirty="0"/>
          </a:p>
        </p:txBody>
      </p:sp>
      <p:pic>
        <p:nvPicPr>
          <p:cNvPr id="5" name="Espaço Reservado para Conteú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404664"/>
            <a:ext cx="1984052" cy="86111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522050" y="1124744"/>
            <a:ext cx="11970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Estratégias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4533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6382" y="-25775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273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Conteúdo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583" y="1980125"/>
            <a:ext cx="2419350" cy="18954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pt-BR" dirty="0" smtClean="0"/>
              <a:t>Estudo do caso</a:t>
            </a:r>
            <a:endParaRPr lang="pt-BR" dirty="0"/>
          </a:p>
        </p:txBody>
      </p:sp>
      <p:pic>
        <p:nvPicPr>
          <p:cNvPr id="5" name="Espaço Reservado para Conteúdo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404664"/>
            <a:ext cx="1984052" cy="86111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522050" y="1124744"/>
            <a:ext cx="2258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Estratégias Individuais</a:t>
            </a:r>
            <a:endParaRPr lang="pt-BR" dirty="0"/>
          </a:p>
          <a:p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522050" y="1988840"/>
            <a:ext cx="5706134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/>
              <a:t>Always</a:t>
            </a:r>
            <a:endParaRPr lang="pt-BR" dirty="0" smtClean="0"/>
          </a:p>
          <a:p>
            <a:r>
              <a:rPr lang="pt-BR" dirty="0" smtClean="0"/>
              <a:t>Público alvo é formado por meninas de 13 a 25 anos. O assunto é tabu entre as adolescentes e a estratégia utilizada na divulgação foi a de esclarecer dúvidas, levar aconselhamento sobre o assunto e promover a experimentação.</a:t>
            </a:r>
          </a:p>
          <a:p>
            <a:endParaRPr lang="pt-BR" dirty="0"/>
          </a:p>
          <a:p>
            <a:endParaRPr lang="pt-BR" sz="2400" dirty="0" smtClean="0"/>
          </a:p>
          <a:p>
            <a:endParaRPr lang="pt-BR" sz="2400" dirty="0"/>
          </a:p>
          <a:p>
            <a:r>
              <a:rPr lang="pt-BR" sz="2400" dirty="0" smtClean="0"/>
              <a:t>Execução</a:t>
            </a:r>
            <a:endParaRPr lang="pt-BR" dirty="0" smtClean="0"/>
          </a:p>
          <a:p>
            <a:r>
              <a:rPr lang="pt-BR" dirty="0" smtClean="0"/>
              <a:t>Lançamento do portal interativo “Diversão só entre amigas” e do livro </a:t>
            </a:r>
            <a:r>
              <a:rPr lang="pt-BR" i="1" dirty="0" smtClean="0"/>
              <a:t>Seja Feliz também naqueles dias.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225" y="4725144"/>
            <a:ext cx="2380065" cy="11724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0726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Conteúdo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4149080"/>
            <a:ext cx="2419350" cy="18954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pt-BR" dirty="0" smtClean="0"/>
              <a:t>Estudo do caso</a:t>
            </a:r>
            <a:endParaRPr lang="pt-BR" dirty="0"/>
          </a:p>
        </p:txBody>
      </p:sp>
      <p:pic>
        <p:nvPicPr>
          <p:cNvPr id="5" name="Espaço Reservado para Conteúdo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404664"/>
            <a:ext cx="1984052" cy="86111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522050" y="1124744"/>
            <a:ext cx="1203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Resultados</a:t>
            </a:r>
            <a:endParaRPr lang="pt-BR" dirty="0"/>
          </a:p>
          <a:p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522050" y="4005064"/>
            <a:ext cx="73448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/>
              <a:t>Always</a:t>
            </a:r>
            <a:endParaRPr lang="pt-BR" dirty="0" smtClean="0"/>
          </a:p>
          <a:p>
            <a:r>
              <a:rPr lang="pt-BR" dirty="0" smtClean="0"/>
              <a:t>Comunidades e blogs: 95</a:t>
            </a:r>
          </a:p>
          <a:p>
            <a:r>
              <a:rPr lang="pt-BR" i="1" dirty="0" smtClean="0"/>
              <a:t>Respostas e Comentários: 5.484</a:t>
            </a:r>
          </a:p>
          <a:p>
            <a:r>
              <a:rPr lang="pt-BR" i="1" dirty="0" smtClean="0"/>
              <a:t>Consumidores-alvo atingidos: 1.503.809</a:t>
            </a:r>
          </a:p>
          <a:p>
            <a:r>
              <a:rPr lang="pt-BR" i="1" dirty="0" smtClean="0"/>
              <a:t>Menções (antes): 112</a:t>
            </a:r>
          </a:p>
          <a:p>
            <a:r>
              <a:rPr lang="pt-BR" i="1" dirty="0" smtClean="0"/>
              <a:t>Menções (depois): 1.237</a:t>
            </a:r>
          </a:p>
          <a:p>
            <a:r>
              <a:rPr lang="pt-BR" i="1" dirty="0" smtClean="0"/>
              <a:t>Crescimento da exposição: 1.004%</a:t>
            </a:r>
          </a:p>
        </p:txBody>
      </p:sp>
    </p:spTree>
    <p:extLst>
      <p:ext uri="{BB962C8B-B14F-4D97-AF65-F5344CB8AC3E}">
        <p14:creationId xmlns:p14="http://schemas.microsoft.com/office/powerpoint/2010/main" val="386245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pt-BR" dirty="0" smtClean="0"/>
              <a:t>Estudo do caso</a:t>
            </a:r>
            <a:endParaRPr lang="pt-BR" dirty="0"/>
          </a:p>
        </p:txBody>
      </p:sp>
      <p:pic>
        <p:nvPicPr>
          <p:cNvPr id="5" name="Espaço Reservado para Conteú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404664"/>
            <a:ext cx="1984052" cy="86111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522050" y="1124744"/>
            <a:ext cx="2258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Estratégias Individuais</a:t>
            </a:r>
            <a:endParaRPr lang="pt-BR" dirty="0"/>
          </a:p>
          <a:p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522050" y="1988840"/>
            <a:ext cx="5706134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/>
              <a:t>Duracell</a:t>
            </a:r>
            <a:endParaRPr lang="pt-BR" dirty="0" smtClean="0"/>
          </a:p>
          <a:p>
            <a:r>
              <a:rPr lang="pt-BR" dirty="0" smtClean="0"/>
              <a:t>É uma marca de pilhas alcalinas. Usuários de baterias recarregáveis, câmeras digitais, MP3 players e jogos eletrônicos são o público-alvo. Pilhas são produtos que geram pouca conversa e repercussão. Assim a estratégia foi selecionar os blogs e comunidades dedicadas à tecnologia, fotografia, mp3 players, jogos e oferecer o produto para teste.</a:t>
            </a:r>
          </a:p>
          <a:p>
            <a:endParaRPr lang="pt-BR" dirty="0"/>
          </a:p>
          <a:p>
            <a:endParaRPr lang="pt-BR" sz="2400" dirty="0"/>
          </a:p>
          <a:p>
            <a:r>
              <a:rPr lang="pt-BR" sz="2400" dirty="0" smtClean="0"/>
              <a:t>Execução</a:t>
            </a:r>
            <a:endParaRPr lang="pt-BR" dirty="0" smtClean="0"/>
          </a:p>
          <a:p>
            <a:r>
              <a:rPr lang="pt-BR" dirty="0" smtClean="0"/>
              <a:t>Lançamento das pilhas Duracell </a:t>
            </a:r>
            <a:r>
              <a:rPr lang="pt-BR" dirty="0" err="1" smtClean="0"/>
              <a:t>power</a:t>
            </a:r>
            <a:r>
              <a:rPr lang="pt-BR" dirty="0" smtClean="0"/>
              <a:t> </a:t>
            </a:r>
            <a:r>
              <a:rPr lang="pt-BR" dirty="0" err="1" smtClean="0"/>
              <a:t>pix</a:t>
            </a:r>
            <a:r>
              <a:rPr lang="pt-BR" dirty="0" smtClean="0"/>
              <a:t> e Duracell ultra mp3 nas redes sociais e blogs de fotografia, tecnologia e jogos.</a:t>
            </a:r>
            <a:endParaRPr lang="pt-BR" i="1" dirty="0" smtClean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507" y="1447909"/>
            <a:ext cx="2857500" cy="28575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129" y="5336242"/>
            <a:ext cx="2304256" cy="7570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0826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algn="l"/>
            <a:r>
              <a:rPr lang="pt-BR" dirty="0" smtClean="0"/>
              <a:t>Estudo do caso</a:t>
            </a:r>
            <a:endParaRPr lang="pt-BR" dirty="0"/>
          </a:p>
        </p:txBody>
      </p:sp>
      <p:pic>
        <p:nvPicPr>
          <p:cNvPr id="5" name="Espaço Reservado para Conteúdo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404664"/>
            <a:ext cx="1984052" cy="86111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522050" y="1124744"/>
            <a:ext cx="1203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Resultados</a:t>
            </a:r>
            <a:endParaRPr lang="pt-BR" dirty="0"/>
          </a:p>
          <a:p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522050" y="4005064"/>
            <a:ext cx="734481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/>
              <a:t>Duracell</a:t>
            </a:r>
            <a:endParaRPr lang="pt-BR" dirty="0" smtClean="0"/>
          </a:p>
          <a:p>
            <a:r>
              <a:rPr lang="pt-BR" dirty="0" smtClean="0"/>
              <a:t>Comunidades e blogs: 51</a:t>
            </a:r>
          </a:p>
          <a:p>
            <a:r>
              <a:rPr lang="pt-BR" i="1" dirty="0" smtClean="0"/>
              <a:t>Respostas e Comentários: 445</a:t>
            </a:r>
          </a:p>
          <a:p>
            <a:r>
              <a:rPr lang="pt-BR" i="1" dirty="0" smtClean="0"/>
              <a:t>Consumidores-alvo atingidos: 835.807</a:t>
            </a:r>
          </a:p>
          <a:p>
            <a:r>
              <a:rPr lang="pt-BR" i="1" dirty="0" smtClean="0"/>
              <a:t>Menções (antes): 93</a:t>
            </a:r>
          </a:p>
          <a:p>
            <a:r>
              <a:rPr lang="pt-BR" i="1" dirty="0" smtClean="0"/>
              <a:t>Menções (depois): 533</a:t>
            </a:r>
          </a:p>
          <a:p>
            <a:r>
              <a:rPr lang="pt-BR" i="1" dirty="0" smtClean="0"/>
              <a:t>Crescimento da exposição: 473%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507" y="4027884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23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5" descr="Logo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564904"/>
            <a:ext cx="3332372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3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-396552" y="3645024"/>
            <a:ext cx="9865096" cy="37444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75"/>
            <a:ext cx="9144000" cy="444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468313" y="3500438"/>
            <a:ext cx="40640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0000"/>
                    </a:gs>
                    <a:gs pos="100000">
                      <a:srgbClr val="CC0000">
                        <a:gamma/>
                        <a:shade val="66275"/>
                        <a:invGamma/>
                      </a:srgbClr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pt-BR" sz="3600">
                <a:solidFill>
                  <a:srgbClr val="FF9900"/>
                </a:solidFill>
              </a:rPr>
              <a:t>A Tecnisa</a:t>
            </a:r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868363" y="4148138"/>
            <a:ext cx="40640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0000"/>
                    </a:gs>
                    <a:gs pos="100000">
                      <a:srgbClr val="CC0000">
                        <a:gamma/>
                        <a:shade val="66275"/>
                        <a:invGamma/>
                      </a:srgbClr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pt-BR" sz="2400">
                <a:solidFill>
                  <a:srgbClr val="777777"/>
                </a:solidFill>
              </a:rPr>
              <a:t> Top 5 em construção civil no Brasil</a:t>
            </a:r>
          </a:p>
        </p:txBody>
      </p:sp>
      <p:sp>
        <p:nvSpPr>
          <p:cNvPr id="9221" name="AutoShape 5"/>
          <p:cNvSpPr>
            <a:spLocks noChangeArrowheads="1"/>
          </p:cNvSpPr>
          <p:nvPr/>
        </p:nvSpPr>
        <p:spPr bwMode="auto">
          <a:xfrm>
            <a:off x="738188" y="4395788"/>
            <a:ext cx="146050" cy="192087"/>
          </a:xfrm>
          <a:prstGeom prst="chevron">
            <a:avLst>
              <a:gd name="adj" fmla="val 62981"/>
            </a:avLst>
          </a:prstGeom>
          <a:solidFill>
            <a:srgbClr val="808080"/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9222" name="Rectangle 6"/>
          <p:cNvSpPr>
            <a:spLocks noChangeArrowheads="1"/>
          </p:cNvSpPr>
          <p:nvPr/>
        </p:nvSpPr>
        <p:spPr bwMode="auto">
          <a:xfrm>
            <a:off x="868363" y="4797425"/>
            <a:ext cx="40640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0000"/>
                    </a:gs>
                    <a:gs pos="100000">
                      <a:srgbClr val="CC0000">
                        <a:gamma/>
                        <a:shade val="66275"/>
                        <a:invGamma/>
                      </a:srgbClr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pt-BR" sz="2400">
                <a:solidFill>
                  <a:srgbClr val="777777"/>
                </a:solidFill>
              </a:rPr>
              <a:t> Mais de 2.7 milhões de m² em lançamentos</a:t>
            </a:r>
          </a:p>
        </p:txBody>
      </p:sp>
      <p:sp>
        <p:nvSpPr>
          <p:cNvPr id="9223" name="Rectangle 7"/>
          <p:cNvSpPr>
            <a:spLocks noChangeArrowheads="1"/>
          </p:cNvSpPr>
          <p:nvPr/>
        </p:nvSpPr>
        <p:spPr bwMode="auto">
          <a:xfrm>
            <a:off x="868363" y="5445125"/>
            <a:ext cx="40640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0000"/>
                    </a:gs>
                    <a:gs pos="100000">
                      <a:srgbClr val="CC0000">
                        <a:gamma/>
                        <a:shade val="66275"/>
                        <a:invGamma/>
                      </a:srgbClr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pt-BR" sz="2400">
                <a:solidFill>
                  <a:srgbClr val="777777"/>
                </a:solidFill>
              </a:rPr>
              <a:t> Presente em mais de 14 cidades</a:t>
            </a:r>
          </a:p>
        </p:txBody>
      </p:sp>
      <p:sp>
        <p:nvSpPr>
          <p:cNvPr id="9224" name="AutoShape 8"/>
          <p:cNvSpPr>
            <a:spLocks noChangeArrowheads="1"/>
          </p:cNvSpPr>
          <p:nvPr/>
        </p:nvSpPr>
        <p:spPr bwMode="auto">
          <a:xfrm>
            <a:off x="738188" y="5043488"/>
            <a:ext cx="146050" cy="192087"/>
          </a:xfrm>
          <a:prstGeom prst="chevron">
            <a:avLst>
              <a:gd name="adj" fmla="val 62981"/>
            </a:avLst>
          </a:prstGeom>
          <a:solidFill>
            <a:srgbClr val="808080"/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9225" name="AutoShape 9"/>
          <p:cNvSpPr>
            <a:spLocks noChangeArrowheads="1"/>
          </p:cNvSpPr>
          <p:nvPr/>
        </p:nvSpPr>
        <p:spPr bwMode="auto">
          <a:xfrm>
            <a:off x="738188" y="5692775"/>
            <a:ext cx="146050" cy="192088"/>
          </a:xfrm>
          <a:prstGeom prst="chevron">
            <a:avLst>
              <a:gd name="adj" fmla="val 62981"/>
            </a:avLst>
          </a:prstGeom>
          <a:solidFill>
            <a:srgbClr val="808080"/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9226" name="Rectangle 10"/>
          <p:cNvSpPr>
            <a:spLocks noChangeArrowheads="1"/>
          </p:cNvSpPr>
          <p:nvPr/>
        </p:nvSpPr>
        <p:spPr bwMode="auto">
          <a:xfrm>
            <a:off x="946150" y="6054725"/>
            <a:ext cx="4064000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CC0000"/>
                    </a:gs>
                    <a:gs pos="100000">
                      <a:srgbClr val="CC0000">
                        <a:gamma/>
                        <a:shade val="66275"/>
                        <a:invGamma/>
                      </a:srgbClr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pt-BR" sz="2400">
                <a:solidFill>
                  <a:srgbClr val="777777"/>
                </a:solidFill>
              </a:rPr>
              <a:t>Projeto de Internet desde 2001</a:t>
            </a:r>
          </a:p>
        </p:txBody>
      </p:sp>
      <p:sp>
        <p:nvSpPr>
          <p:cNvPr id="9227" name="AutoShape 11"/>
          <p:cNvSpPr>
            <a:spLocks noChangeArrowheads="1"/>
          </p:cNvSpPr>
          <p:nvPr/>
        </p:nvSpPr>
        <p:spPr bwMode="auto">
          <a:xfrm>
            <a:off x="738188" y="6302375"/>
            <a:ext cx="146050" cy="192088"/>
          </a:xfrm>
          <a:prstGeom prst="chevron">
            <a:avLst>
              <a:gd name="adj" fmla="val 62981"/>
            </a:avLst>
          </a:prstGeom>
          <a:solidFill>
            <a:srgbClr val="808080"/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622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29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2" name="Rectangl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75"/>
            <a:ext cx="9139238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3" name="Rectangl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5229225"/>
            <a:ext cx="9139237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0" name="Picture 2" descr="Did you know?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981075"/>
            <a:ext cx="3384550" cy="431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131" name="Text Box 3"/>
          <p:cNvSpPr txBox="1">
            <a:spLocks noChangeArrowheads="1"/>
          </p:cNvSpPr>
          <p:nvPr/>
        </p:nvSpPr>
        <p:spPr bwMode="auto">
          <a:xfrm>
            <a:off x="251520" y="2006838"/>
            <a:ext cx="5184080" cy="261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pt-BR" sz="4000" dirty="0" smtClean="0"/>
              <a:t>Espera </a:t>
            </a:r>
            <a:r>
              <a:rPr lang="pt-BR" sz="4000" dirty="0"/>
              <a:t>aí! Você está dizendo que </a:t>
            </a:r>
            <a:r>
              <a:rPr lang="pt-BR" sz="4000" dirty="0" smtClean="0"/>
              <a:t>a </a:t>
            </a:r>
            <a:r>
              <a:rPr lang="pt-BR" sz="4000" dirty="0" err="1" smtClean="0"/>
              <a:t>tecnisa</a:t>
            </a:r>
            <a:r>
              <a:rPr lang="pt-BR" sz="4000" dirty="0" smtClean="0"/>
              <a:t> </a:t>
            </a:r>
            <a:r>
              <a:rPr lang="pt-BR" sz="4400" b="1" dirty="0" smtClean="0">
                <a:solidFill>
                  <a:srgbClr val="FFC000"/>
                </a:solidFill>
              </a:rPr>
              <a:t>vende </a:t>
            </a:r>
            <a:r>
              <a:rPr lang="pt-BR" sz="4400" b="1" dirty="0">
                <a:solidFill>
                  <a:srgbClr val="FFC000"/>
                </a:solidFill>
              </a:rPr>
              <a:t>apartamentos</a:t>
            </a:r>
            <a:r>
              <a:rPr lang="pt-BR" sz="3600" dirty="0">
                <a:solidFill>
                  <a:srgbClr val="FFC000"/>
                </a:solidFill>
              </a:rPr>
              <a:t> </a:t>
            </a:r>
            <a:r>
              <a:rPr lang="pt-BR" sz="4000" dirty="0"/>
              <a:t>pela internet</a:t>
            </a:r>
            <a:r>
              <a:rPr lang="pt-BR" sz="4000" dirty="0" smtClean="0"/>
              <a:t>?</a:t>
            </a:r>
            <a:endParaRPr lang="pt-BR" sz="400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30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Text Box 3"/>
          <p:cNvSpPr txBox="1">
            <a:spLocks noChangeArrowheads="1"/>
          </p:cNvSpPr>
          <p:nvPr/>
        </p:nvSpPr>
        <p:spPr bwMode="auto">
          <a:xfrm>
            <a:off x="2051050" y="2620963"/>
            <a:ext cx="4968875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8000" dirty="0" smtClean="0">
                <a:solidFill>
                  <a:srgbClr val="FFC000"/>
                </a:solidFill>
              </a:rPr>
              <a:t>Sim</a:t>
            </a:r>
            <a:endParaRPr lang="pt-BR" sz="5400" dirty="0"/>
          </a:p>
        </p:txBody>
      </p:sp>
    </p:spTree>
    <p:extLst>
      <p:ext uri="{BB962C8B-B14F-4D97-AF65-F5344CB8AC3E}">
        <p14:creationId xmlns:p14="http://schemas.microsoft.com/office/powerpoint/2010/main" val="304586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8" name="Rectangl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75"/>
            <a:ext cx="9139238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9" name="Rectangl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5229225"/>
            <a:ext cx="9139237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6" name="Picture 2" descr="Did you know?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0" y="1268413"/>
            <a:ext cx="3241675" cy="424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227" name="Text Box 3"/>
          <p:cNvSpPr txBox="1">
            <a:spLocks noChangeArrowheads="1"/>
          </p:cNvSpPr>
          <p:nvPr/>
        </p:nvSpPr>
        <p:spPr bwMode="auto">
          <a:xfrm>
            <a:off x="468313" y="1843077"/>
            <a:ext cx="5040312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pt-BR" sz="4000" dirty="0" smtClean="0"/>
              <a:t>Você </a:t>
            </a:r>
            <a:r>
              <a:rPr lang="pt-BR" sz="4000" dirty="0"/>
              <a:t>está querendo dizer que o usuário </a:t>
            </a:r>
            <a:r>
              <a:rPr lang="pt-BR" sz="4000" dirty="0">
                <a:solidFill>
                  <a:srgbClr val="FFC000"/>
                </a:solidFill>
              </a:rPr>
              <a:t>passa pela internet </a:t>
            </a:r>
            <a:r>
              <a:rPr lang="pt-BR" sz="4000" dirty="0"/>
              <a:t>antes de ir no </a:t>
            </a:r>
            <a:r>
              <a:rPr lang="pt-BR" sz="4000" dirty="0">
                <a:solidFill>
                  <a:srgbClr val="FFC000"/>
                </a:solidFill>
              </a:rPr>
              <a:t>stand</a:t>
            </a:r>
            <a:r>
              <a:rPr lang="pt-BR" sz="4000" dirty="0">
                <a:solidFill>
                  <a:srgbClr val="5F5F5F"/>
                </a:solidFill>
              </a:rPr>
              <a:t> </a:t>
            </a:r>
            <a:r>
              <a:rPr lang="pt-BR" sz="4000" dirty="0"/>
              <a:t>de</a:t>
            </a:r>
            <a:r>
              <a:rPr lang="pt-BR" sz="4000" dirty="0">
                <a:solidFill>
                  <a:srgbClr val="5F5F5F"/>
                </a:solidFill>
              </a:rPr>
              <a:t> </a:t>
            </a:r>
            <a:r>
              <a:rPr lang="pt-BR" sz="4000" dirty="0"/>
              <a:t>vendas, certo?</a:t>
            </a:r>
          </a:p>
        </p:txBody>
      </p:sp>
    </p:spTree>
    <p:extLst>
      <p:ext uri="{BB962C8B-B14F-4D97-AF65-F5344CB8AC3E}">
        <p14:creationId xmlns:p14="http://schemas.microsoft.com/office/powerpoint/2010/main" val="94406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6672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256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Text Box 3"/>
          <p:cNvSpPr txBox="1">
            <a:spLocks noChangeArrowheads="1"/>
          </p:cNvSpPr>
          <p:nvPr/>
        </p:nvSpPr>
        <p:spPr bwMode="auto">
          <a:xfrm>
            <a:off x="884238" y="2589213"/>
            <a:ext cx="734536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pt-BR" sz="4800" dirty="0">
                <a:solidFill>
                  <a:srgbClr val="FFC000"/>
                </a:solidFill>
              </a:rPr>
              <a:t>Não. </a:t>
            </a:r>
            <a:r>
              <a:rPr lang="pt-BR" sz="4800" dirty="0"/>
              <a:t>O usuário de fato compra</a:t>
            </a:r>
          </a:p>
        </p:txBody>
      </p:sp>
    </p:spTree>
    <p:extLst>
      <p:ext uri="{BB962C8B-B14F-4D97-AF65-F5344CB8AC3E}">
        <p14:creationId xmlns:p14="http://schemas.microsoft.com/office/powerpoint/2010/main" val="265933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32856" y="-963488"/>
            <a:ext cx="15727100" cy="8842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816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79889" y="-1107504"/>
            <a:ext cx="15700761" cy="8827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1828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68556" y="-243408"/>
            <a:ext cx="14957380" cy="8409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519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00808" y="-819472"/>
            <a:ext cx="14728824" cy="8280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643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2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6723" name="Text Box 3"/>
          <p:cNvSpPr txBox="1">
            <a:spLocks noChangeArrowheads="1"/>
          </p:cNvSpPr>
          <p:nvPr/>
        </p:nvSpPr>
        <p:spPr bwMode="auto">
          <a:xfrm>
            <a:off x="468313" y="422275"/>
            <a:ext cx="793750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pt-BR" sz="4800" b="1">
                <a:solidFill>
                  <a:srgbClr val="5F5F5F"/>
                </a:solidFill>
              </a:rPr>
              <a:t>Vendas Internacionais</a:t>
            </a:r>
          </a:p>
        </p:txBody>
      </p:sp>
      <p:sp>
        <p:nvSpPr>
          <p:cNvPr id="286724" name="Text Box 4"/>
          <p:cNvSpPr txBox="1">
            <a:spLocks noChangeArrowheads="1"/>
          </p:cNvSpPr>
          <p:nvPr/>
        </p:nvSpPr>
        <p:spPr bwMode="auto">
          <a:xfrm>
            <a:off x="539750" y="1662113"/>
            <a:ext cx="7920038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>
                <a:solidFill>
                  <a:srgbClr val="5F5F5F"/>
                </a:solidFill>
              </a:rPr>
              <a:t>Primeira venda do ano foi feita no dia 01/01/08, às 5hs da manhã, para um brasileiro que reside no Japão.</a:t>
            </a:r>
          </a:p>
        </p:txBody>
      </p:sp>
      <p:sp>
        <p:nvSpPr>
          <p:cNvPr id="286725" name="Text Box 5"/>
          <p:cNvSpPr txBox="1">
            <a:spLocks noChangeArrowheads="1"/>
          </p:cNvSpPr>
          <p:nvPr/>
        </p:nvSpPr>
        <p:spPr bwMode="auto">
          <a:xfrm>
            <a:off x="539750" y="3284538"/>
            <a:ext cx="338455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dirty="0">
                <a:solidFill>
                  <a:srgbClr val="5F5F5F"/>
                </a:solidFill>
              </a:rPr>
              <a:t>O </a:t>
            </a:r>
            <a:r>
              <a:rPr lang="en-US" sz="2800" dirty="0" err="1">
                <a:solidFill>
                  <a:srgbClr val="5F5F5F"/>
                </a:solidFill>
              </a:rPr>
              <a:t>atendimento</a:t>
            </a:r>
            <a:r>
              <a:rPr lang="en-US" sz="2800" dirty="0">
                <a:solidFill>
                  <a:srgbClr val="5F5F5F"/>
                </a:solidFill>
              </a:rPr>
              <a:t> </a:t>
            </a:r>
            <a:r>
              <a:rPr lang="en-US" sz="2800" dirty="0" err="1">
                <a:solidFill>
                  <a:srgbClr val="5F5F5F"/>
                </a:solidFill>
              </a:rPr>
              <a:t>foi</a:t>
            </a:r>
            <a:r>
              <a:rPr lang="en-US" sz="2800" dirty="0">
                <a:solidFill>
                  <a:srgbClr val="5F5F5F"/>
                </a:solidFill>
              </a:rPr>
              <a:t> via </a:t>
            </a:r>
            <a:r>
              <a:rPr lang="en-US" sz="2800" dirty="0" err="1">
                <a:solidFill>
                  <a:srgbClr val="5F5F5F"/>
                </a:solidFill>
              </a:rPr>
              <a:t>skype</a:t>
            </a:r>
            <a:r>
              <a:rPr lang="en-US" sz="2800" dirty="0">
                <a:solidFill>
                  <a:srgbClr val="5F5F5F"/>
                </a:solidFill>
              </a:rPr>
              <a:t> e o </a:t>
            </a:r>
            <a:r>
              <a:rPr lang="en-US" sz="2800" dirty="0" err="1">
                <a:solidFill>
                  <a:srgbClr val="5F5F5F"/>
                </a:solidFill>
              </a:rPr>
              <a:t>produto</a:t>
            </a:r>
            <a:r>
              <a:rPr lang="en-US" sz="2800" dirty="0">
                <a:solidFill>
                  <a:srgbClr val="5F5F5F"/>
                </a:solidFill>
              </a:rPr>
              <a:t> </a:t>
            </a:r>
            <a:r>
              <a:rPr lang="en-US" sz="2800" dirty="0" err="1">
                <a:solidFill>
                  <a:srgbClr val="5F5F5F"/>
                </a:solidFill>
              </a:rPr>
              <a:t>comprado</a:t>
            </a:r>
            <a:r>
              <a:rPr lang="en-US" sz="2800" dirty="0">
                <a:solidFill>
                  <a:srgbClr val="5F5F5F"/>
                </a:solidFill>
              </a:rPr>
              <a:t> </a:t>
            </a:r>
            <a:r>
              <a:rPr lang="en-US" sz="2800" dirty="0" err="1">
                <a:solidFill>
                  <a:srgbClr val="5F5F5F"/>
                </a:solidFill>
              </a:rPr>
              <a:t>foi</a:t>
            </a:r>
            <a:r>
              <a:rPr lang="en-US" sz="2800" dirty="0">
                <a:solidFill>
                  <a:srgbClr val="5F5F5F"/>
                </a:solidFill>
              </a:rPr>
              <a:t> </a:t>
            </a:r>
            <a:r>
              <a:rPr lang="en-US" sz="2800" dirty="0" err="1">
                <a:solidFill>
                  <a:srgbClr val="5F5F5F"/>
                </a:solidFill>
              </a:rPr>
              <a:t>uma</a:t>
            </a:r>
            <a:r>
              <a:rPr lang="en-US" sz="2800" dirty="0">
                <a:solidFill>
                  <a:srgbClr val="5F5F5F"/>
                </a:solidFill>
              </a:rPr>
              <a:t> casa </a:t>
            </a:r>
            <a:r>
              <a:rPr lang="en-US" sz="2800" dirty="0" err="1">
                <a:solidFill>
                  <a:srgbClr val="5F5F5F"/>
                </a:solidFill>
              </a:rPr>
              <a:t>em</a:t>
            </a:r>
            <a:r>
              <a:rPr lang="en-US" sz="2800" dirty="0">
                <a:solidFill>
                  <a:srgbClr val="5F5F5F"/>
                </a:solidFill>
              </a:rPr>
              <a:t> Mogi das Cruzes</a:t>
            </a:r>
          </a:p>
        </p:txBody>
      </p:sp>
    </p:spTree>
    <p:extLst>
      <p:ext uri="{BB962C8B-B14F-4D97-AF65-F5344CB8AC3E}">
        <p14:creationId xmlns:p14="http://schemas.microsoft.com/office/powerpoint/2010/main" val="395844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7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" b="685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87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titled-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0"/>
            <a:ext cx="7859712" cy="1693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 descr="Tela-02-sel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9" t="23958" b="27083"/>
          <a:stretch>
            <a:fillRect/>
          </a:stretch>
        </p:blipFill>
        <p:spPr bwMode="auto">
          <a:xfrm>
            <a:off x="2786063" y="1643063"/>
            <a:ext cx="6357937" cy="335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66670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35000" y="3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22402E-6 L -0.28351 -0.66975 " pathEditMode="fixed" rAng="0" ptsTypes="AA">
                                      <p:cBhvr>
                                        <p:cTn id="1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00" y="-335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3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645" name="Rectangl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75"/>
            <a:ext cx="9139238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0646" name="Rectangl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5229225"/>
            <a:ext cx="9139237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064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50"/>
          <a:stretch>
            <a:fillRect/>
          </a:stretch>
        </p:blipFill>
        <p:spPr bwMode="auto">
          <a:xfrm>
            <a:off x="1358900" y="287338"/>
            <a:ext cx="6408738" cy="631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830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467544" y="28529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 smtClean="0">
                <a:solidFill>
                  <a:srgbClr val="FFC000"/>
                </a:solidFill>
              </a:rPr>
              <a:t>As 6 estratégias do</a:t>
            </a:r>
          </a:p>
          <a:p>
            <a:r>
              <a:rPr lang="pt-BR" b="1" dirty="0" smtClean="0">
                <a:solidFill>
                  <a:srgbClr val="FFC000"/>
                </a:solidFill>
              </a:rPr>
              <a:t>Marketing Digital</a:t>
            </a:r>
            <a:endParaRPr lang="pt-BR" b="1" dirty="0">
              <a:solidFill>
                <a:srgbClr val="FFC000"/>
              </a:solidFill>
            </a:endParaRP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1860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84802" y="-675456"/>
            <a:ext cx="16521898" cy="9289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08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24" y="1700808"/>
            <a:ext cx="3779912" cy="27215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C000"/>
                </a:solidFill>
              </a:rPr>
              <a:t>ESTRATÉGIAS</a:t>
            </a:r>
            <a:endParaRPr lang="pt-BR" b="1" dirty="0">
              <a:solidFill>
                <a:srgbClr val="FFC00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algn="r">
              <a:buFont typeface="+mj-lt"/>
              <a:buAutoNum type="arabicPeriod"/>
            </a:pPr>
            <a:r>
              <a:rPr lang="pt-BR" sz="2400" dirty="0" smtClean="0"/>
              <a:t>Marketing de conteúdo</a:t>
            </a:r>
          </a:p>
          <a:p>
            <a:pPr marL="514350" indent="-514350" algn="r">
              <a:buFont typeface="+mj-lt"/>
              <a:buAutoNum type="arabicPeriod"/>
            </a:pPr>
            <a:r>
              <a:rPr lang="pt-BR" sz="2400" dirty="0" smtClean="0"/>
              <a:t>Marketing nas redes sociais</a:t>
            </a:r>
          </a:p>
          <a:p>
            <a:pPr marL="514350" indent="-514350" algn="r">
              <a:buFont typeface="+mj-lt"/>
              <a:buAutoNum type="arabicPeriod"/>
            </a:pPr>
            <a:r>
              <a:rPr lang="pt-BR" sz="2400" dirty="0" smtClean="0"/>
              <a:t>Marketing viral</a:t>
            </a:r>
          </a:p>
          <a:p>
            <a:pPr marL="514350" indent="-514350" algn="r">
              <a:buFont typeface="+mj-lt"/>
              <a:buAutoNum type="arabicPeriod"/>
            </a:pPr>
            <a:r>
              <a:rPr lang="pt-BR" sz="2400" dirty="0" smtClean="0"/>
              <a:t>E-mail marketing</a:t>
            </a:r>
          </a:p>
          <a:p>
            <a:pPr marL="514350" indent="-514350" algn="r">
              <a:buFont typeface="+mj-lt"/>
              <a:buAutoNum type="arabicPeriod"/>
            </a:pPr>
            <a:r>
              <a:rPr lang="pt-BR" sz="2400" dirty="0" smtClean="0"/>
              <a:t>Monitoramento</a:t>
            </a:r>
          </a:p>
        </p:txBody>
      </p:sp>
    </p:spTree>
    <p:extLst>
      <p:ext uri="{BB962C8B-B14F-4D97-AF65-F5344CB8AC3E}">
        <p14:creationId xmlns:p14="http://schemas.microsoft.com/office/powerpoint/2010/main" val="287850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52" y="-387424"/>
            <a:ext cx="9739082" cy="7791266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457200" y="476672"/>
            <a:ext cx="8229600" cy="11430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 smtClean="0">
                <a:solidFill>
                  <a:srgbClr val="C00000"/>
                </a:solidFill>
              </a:rPr>
              <a:t>1. MARKETING DE CONTEÚDO</a:t>
            </a:r>
            <a:endParaRPr lang="pt-BR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632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pt-BR" b="1" dirty="0" smtClean="0">
                <a:solidFill>
                  <a:srgbClr val="C00000"/>
                </a:solidFill>
              </a:rPr>
              <a:t>MARKETING DE CONTEÚDO</a:t>
            </a:r>
            <a:endParaRPr lang="pt-BR" b="1" dirty="0">
              <a:solidFill>
                <a:srgbClr val="C0000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Como o consumidor se acostumou a procurar um site em uma ferramenta de busca (Google), e estas são baseadas na pesquisa por palavras-chave, </a:t>
            </a:r>
            <a:r>
              <a:rPr lang="pt-BR" b="1" dirty="0" smtClean="0"/>
              <a:t>o conteúdo dentro de um site é a primeira e mais importante forma de comunicação com o consumidor conectado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3825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>
                <a:solidFill>
                  <a:srgbClr val="FFC000"/>
                </a:solidFill>
              </a:rPr>
              <a:t>COMO PRODUZIR ESSE CONTEÚDO?</a:t>
            </a:r>
            <a:endParaRPr lang="pt-BR" b="1" dirty="0">
              <a:solidFill>
                <a:srgbClr val="FFC000"/>
              </a:solidFill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040177"/>
            <a:ext cx="2358345" cy="2345597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928" y="1484784"/>
            <a:ext cx="3456384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97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1400"/>
            <a:ext cx="12502813" cy="702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497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64704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975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457200" y="3006080"/>
            <a:ext cx="8229600" cy="1143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rgbClr val="C00000"/>
                </a:solidFill>
              </a:rPr>
              <a:t>2</a:t>
            </a:r>
            <a:r>
              <a:rPr lang="pt-BR" b="1" dirty="0" smtClean="0">
                <a:solidFill>
                  <a:srgbClr val="C00000"/>
                </a:solidFill>
              </a:rPr>
              <a:t>. MARKETING DAS REDES SOCIAIS</a:t>
            </a:r>
            <a:endParaRPr lang="pt-BR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89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628800"/>
            <a:ext cx="3161376" cy="279112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O QUE SÃO REDES SOCIAIS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419872" y="1556792"/>
            <a:ext cx="5698976" cy="45259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pt-BR" dirty="0" smtClean="0"/>
              <a:t>As redes sociais são sites na Internet que permitem a </a:t>
            </a:r>
            <a:r>
              <a:rPr lang="pt-BR" b="1" dirty="0" smtClean="0"/>
              <a:t>criação</a:t>
            </a:r>
            <a:r>
              <a:rPr lang="pt-BR" dirty="0" smtClean="0"/>
              <a:t> e o </a:t>
            </a:r>
            <a:r>
              <a:rPr lang="pt-BR" b="1" dirty="0" smtClean="0"/>
              <a:t>compartilhamento de informações</a:t>
            </a:r>
            <a:r>
              <a:rPr lang="pt-BR" dirty="0" smtClean="0"/>
              <a:t> e conteúdos pelas pessoas e para as pessoas, nas quais o </a:t>
            </a:r>
            <a:r>
              <a:rPr lang="pt-BR" b="1" dirty="0" smtClean="0"/>
              <a:t>consumidor é ao mesmo tempo produtor e consumidor da informação. 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 smtClean="0"/>
              <a:t>Elas recebem esse nome porque são sociais, ou seja, </a:t>
            </a:r>
            <a:r>
              <a:rPr lang="pt-BR" b="1" dirty="0" smtClean="0"/>
              <a:t>são livres e abertas </a:t>
            </a:r>
            <a:r>
              <a:rPr lang="pt-BR" dirty="0" smtClean="0"/>
              <a:t>à </a:t>
            </a:r>
            <a:r>
              <a:rPr lang="pt-BR" b="1" dirty="0" smtClean="0"/>
              <a:t>colaboração</a:t>
            </a:r>
            <a:r>
              <a:rPr lang="pt-BR" dirty="0" smtClean="0"/>
              <a:t> </a:t>
            </a:r>
            <a:r>
              <a:rPr lang="pt-BR" b="1" dirty="0" smtClean="0"/>
              <a:t>e interação de todos</a:t>
            </a:r>
            <a:r>
              <a:rPr lang="pt-BR" dirty="0" smtClean="0"/>
              <a:t>, e por que são mídias ou seja, meios de transmissão de informações e conteúdo.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3769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buraco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57" y="-968375"/>
            <a:ext cx="9180513" cy="879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79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pt-BR" b="1" dirty="0" smtClean="0">
                <a:solidFill>
                  <a:srgbClr val="FFC000"/>
                </a:solidFill>
              </a:rPr>
              <a:t>#</a:t>
            </a:r>
            <a:r>
              <a:rPr lang="pt-BR" b="1" dirty="0" err="1" smtClean="0">
                <a:solidFill>
                  <a:srgbClr val="FFC000"/>
                </a:solidFill>
              </a:rPr>
              <a:t>buracosfortaleza</a:t>
            </a:r>
            <a:endParaRPr lang="pt-BR" b="1" dirty="0">
              <a:solidFill>
                <a:srgbClr val="FFC000"/>
              </a:solidFill>
            </a:endParaRPr>
          </a:p>
        </p:txBody>
      </p:sp>
      <p:sp>
        <p:nvSpPr>
          <p:cNvPr id="4" name="Espaço Reservado para Conteúdo 2"/>
          <p:cNvSpPr>
            <a:spLocks noGrp="1"/>
          </p:cNvSpPr>
          <p:nvPr>
            <p:ph idx="1"/>
          </p:nvPr>
        </p:nvSpPr>
        <p:spPr>
          <a:xfrm>
            <a:off x="611560" y="1600201"/>
            <a:ext cx="8229600" cy="18287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sz="2800" b="1" dirty="0">
                <a:solidFill>
                  <a:srgbClr val="FFC000"/>
                </a:solidFill>
              </a:rPr>
              <a:t>Quem fez</a:t>
            </a:r>
          </a:p>
          <a:p>
            <a:endParaRPr lang="pt-BR" sz="28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t-BR" sz="2800" dirty="0"/>
              <a:t>@</a:t>
            </a:r>
            <a:r>
              <a:rPr lang="pt-BR" sz="2800" dirty="0" err="1"/>
              <a:t>rcarneiro</a:t>
            </a:r>
            <a:r>
              <a:rPr lang="pt-BR" sz="2800" dirty="0"/>
              <a:t>, @</a:t>
            </a:r>
            <a:r>
              <a:rPr lang="pt-BR" sz="2800" dirty="0" err="1"/>
              <a:t>rodrigogalba</a:t>
            </a:r>
            <a:r>
              <a:rPr lang="pt-BR" sz="2800" dirty="0"/>
              <a:t>, @</a:t>
            </a:r>
            <a:r>
              <a:rPr lang="pt-BR" sz="2800" dirty="0" err="1"/>
              <a:t>rafaelgaldino</a:t>
            </a:r>
            <a:r>
              <a:rPr lang="pt-BR" sz="2800" dirty="0"/>
              <a:t>, @</a:t>
            </a:r>
            <a:r>
              <a:rPr lang="pt-BR" sz="2800" dirty="0" err="1"/>
              <a:t>cmilfont</a:t>
            </a:r>
            <a:r>
              <a:rPr lang="pt-BR" sz="2800" dirty="0"/>
              <a:t>, </a:t>
            </a:r>
            <a:r>
              <a:rPr lang="pt-BR" sz="2800" dirty="0" smtClean="0"/>
              <a:t>@</a:t>
            </a:r>
            <a:r>
              <a:rPr lang="pt-BR" sz="2800" dirty="0" err="1"/>
              <a:t>natanaelpantoja</a:t>
            </a:r>
            <a:r>
              <a:rPr lang="pt-BR" sz="2800" dirty="0"/>
              <a:t>, @</a:t>
            </a:r>
            <a:r>
              <a:rPr lang="pt-BR" sz="2800" dirty="0" err="1"/>
              <a:t>marioaragao</a:t>
            </a:r>
            <a:r>
              <a:rPr lang="pt-BR" sz="2800" dirty="0"/>
              <a:t>, @</a:t>
            </a:r>
            <a:r>
              <a:rPr lang="pt-BR" sz="2800" dirty="0" err="1"/>
              <a:t>emiliomoreno</a:t>
            </a:r>
            <a:endParaRPr lang="pt-BR" sz="2800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609600" y="3501008"/>
            <a:ext cx="8229600" cy="2880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b="1" dirty="0">
                <a:solidFill>
                  <a:srgbClr val="FFC000"/>
                </a:solidFill>
              </a:rPr>
              <a:t>O que resultou</a:t>
            </a:r>
          </a:p>
          <a:p>
            <a:endParaRPr lang="pt-BR" sz="2400" u="sng" dirty="0">
              <a:solidFill>
                <a:schemeClr val="bg1"/>
              </a:solidFill>
            </a:endParaRPr>
          </a:p>
          <a:p>
            <a:r>
              <a:rPr lang="pt-BR" sz="2400" dirty="0"/>
              <a:t>Mais de 183 mil visualizações no </a:t>
            </a:r>
            <a:r>
              <a:rPr lang="pt-BR" sz="2400" dirty="0" smtClean="0"/>
              <a:t>mapa</a:t>
            </a:r>
            <a:endParaRPr lang="pt-BR" sz="2400" dirty="0"/>
          </a:p>
          <a:p>
            <a:r>
              <a:rPr lang="pt-BR" sz="2400" dirty="0"/>
              <a:t>Centena de marcações no </a:t>
            </a:r>
            <a:r>
              <a:rPr lang="pt-BR" sz="2400" dirty="0" smtClean="0"/>
              <a:t>mapa</a:t>
            </a:r>
            <a:endParaRPr lang="pt-BR" sz="2400" dirty="0"/>
          </a:p>
          <a:p>
            <a:r>
              <a:rPr lang="pt-BR" sz="2400" dirty="0"/>
              <a:t>Envolvimento das pessoas no </a:t>
            </a:r>
            <a:r>
              <a:rPr lang="pt-BR" sz="2400" dirty="0" err="1" smtClean="0"/>
              <a:t>Twitter</a:t>
            </a:r>
            <a:endParaRPr lang="pt-BR" sz="2400" dirty="0"/>
          </a:p>
          <a:p>
            <a:r>
              <a:rPr lang="pt-BR" sz="2400" dirty="0"/>
              <a:t>Repercussão na mídia tradicional: internet, </a:t>
            </a:r>
            <a:r>
              <a:rPr lang="pt-BR" sz="2400" dirty="0" err="1"/>
              <a:t>tv</a:t>
            </a:r>
            <a:r>
              <a:rPr lang="pt-BR" sz="2400" dirty="0"/>
              <a:t>, impresso</a:t>
            </a:r>
          </a:p>
          <a:p>
            <a:pPr marL="0" indent="0">
              <a:buFont typeface="Arial" pitchFamily="34" charset="0"/>
              <a:buNone/>
            </a:pP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6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813" y="1858492"/>
            <a:ext cx="5279678" cy="3143250"/>
          </a:xfrm>
          <a:prstGeom prst="rect">
            <a:avLst/>
          </a:prstGeom>
          <a:noFill/>
          <a:ln w="25400" cap="flat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4157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9" descr="buracos_ja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981" y="1035051"/>
            <a:ext cx="4905375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buracos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-306387"/>
            <a:ext cx="4618038" cy="450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 descr="buracos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" y="2868612"/>
            <a:ext cx="476250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/>
          <p:cNvSpPr>
            <a:spLocks noGrp="1"/>
          </p:cNvSpPr>
          <p:nvPr/>
        </p:nvSpPr>
        <p:spPr bwMode="auto">
          <a:xfrm>
            <a:off x="251520" y="-41229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05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05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05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05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05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05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05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05" charset="0"/>
              </a:defRPr>
            </a:lvl9pPr>
          </a:lstStyle>
          <a:p>
            <a:pPr algn="l"/>
            <a:r>
              <a:rPr lang="pt-BR" b="1" dirty="0" smtClean="0">
                <a:solidFill>
                  <a:srgbClr val="C00000"/>
                </a:solidFill>
              </a:rPr>
              <a:t>#</a:t>
            </a:r>
            <a:r>
              <a:rPr lang="pt-BR" b="1" dirty="0" err="1" smtClean="0">
                <a:solidFill>
                  <a:srgbClr val="C00000"/>
                </a:solidFill>
              </a:rPr>
              <a:t>buracosfortaleza</a:t>
            </a:r>
            <a:endParaRPr lang="pt-BR" b="1" dirty="0" smtClean="0">
              <a:solidFill>
                <a:srgbClr val="C00000"/>
              </a:solidFill>
            </a:endParaRPr>
          </a:p>
        </p:txBody>
      </p:sp>
      <p:pic>
        <p:nvPicPr>
          <p:cNvPr id="8" name="Picture 6" descr="buracos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4700" y="2906713"/>
            <a:ext cx="4762500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59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2696" y="-45720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331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88960" y="-99392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25470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32656" y="-243408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6877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6672" y="-17140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48337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6712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90531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6592" y="-17140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74346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2576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47052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2616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362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924944"/>
            <a:ext cx="8229600" cy="1143000"/>
          </a:xfrm>
        </p:spPr>
        <p:txBody>
          <a:bodyPr/>
          <a:lstStyle/>
          <a:p>
            <a:r>
              <a:rPr lang="pt-BR" dirty="0" smtClean="0"/>
              <a:t>Vamos praticar?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8932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0648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433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4544" y="0"/>
            <a:ext cx="10081120" cy="8949500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914400" y="4149080"/>
            <a:ext cx="8229600" cy="1143000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 smtClean="0">
                <a:solidFill>
                  <a:schemeClr val="bg1"/>
                </a:solidFill>
              </a:rPr>
              <a:t>3. MARKETING VIRAL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095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C000"/>
                </a:solidFill>
              </a:rPr>
              <a:t>O QUE É O MARKETING VIRAL</a:t>
            </a:r>
            <a:endParaRPr lang="pt-BR" b="1" dirty="0">
              <a:solidFill>
                <a:srgbClr val="FFC00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16016" y="1628800"/>
            <a:ext cx="4752528" cy="4207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O nome marketing viral surge pela semelhança entre o efeito do boca-a-boca que parte de uma informação, texto, imagem ou vídeo divulgado e espalhado rapidamente.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45" y="2204864"/>
            <a:ext cx="3162335" cy="2088232"/>
          </a:xfrm>
          <a:prstGeom prst="rect">
            <a:avLst/>
          </a:prstGeom>
          <a:scene3d>
            <a:camera prst="perspectiveRelaxedModerately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22198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55576" y="2564904"/>
            <a:ext cx="8229600" cy="1143000"/>
          </a:xfrm>
        </p:spPr>
        <p:txBody>
          <a:bodyPr>
            <a:normAutofit/>
          </a:bodyPr>
          <a:lstStyle/>
          <a:p>
            <a:r>
              <a:rPr lang="pt-BR" b="1" dirty="0" smtClean="0">
                <a:solidFill>
                  <a:srgbClr val="FFC000"/>
                </a:solidFill>
              </a:rPr>
              <a:t>Vídeo da Heineken</a:t>
            </a:r>
            <a:endParaRPr lang="pt-BR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347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5" y="0"/>
            <a:ext cx="9111669" cy="6858000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-900608" y="188640"/>
            <a:ext cx="7200800" cy="864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b="1" dirty="0">
                <a:solidFill>
                  <a:srgbClr val="FFC000"/>
                </a:solidFill>
              </a:rPr>
              <a:t>4</a:t>
            </a:r>
            <a:r>
              <a:rPr lang="pt-BR" sz="3600" b="1" dirty="0" smtClean="0">
                <a:solidFill>
                  <a:srgbClr val="FFC000"/>
                </a:solidFill>
              </a:rPr>
              <a:t>. E-MAIL MARKETING</a:t>
            </a:r>
            <a:endParaRPr lang="pt-BR" sz="36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15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>
                <a:solidFill>
                  <a:srgbClr val="FFC000"/>
                </a:solidFill>
              </a:rPr>
              <a:t>E-MAIL MARKETING</a:t>
            </a:r>
            <a:endParaRPr lang="pt-BR" b="1" dirty="0">
              <a:solidFill>
                <a:srgbClr val="FFC000"/>
              </a:solidFill>
            </a:endParaRP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164810"/>
            <a:ext cx="3845632" cy="2992382"/>
          </a:xfrm>
          <a:effectLst>
            <a:reflection blurRad="6350" stA="52000" endA="300" endPos="35000" dir="5400000" sy="-100000" algn="bl" rotWithShape="0"/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025650"/>
            <a:ext cx="3528392" cy="310415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0364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87730" y="-76184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766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2696" y="-18514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98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53890" y="-35784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986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2576" y="1"/>
            <a:ext cx="10591506" cy="6858000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950315" y="574505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dirty="0">
                <a:solidFill>
                  <a:srgbClr val="FFC000"/>
                </a:solidFill>
              </a:rPr>
              <a:t>5</a:t>
            </a:r>
            <a:r>
              <a:rPr lang="pt-BR" b="1" dirty="0" smtClean="0">
                <a:solidFill>
                  <a:srgbClr val="FFC000"/>
                </a:solidFill>
              </a:rPr>
              <a:t>. MONITORAMENTO</a:t>
            </a:r>
            <a:endParaRPr lang="pt-BR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49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528" y="410588"/>
            <a:ext cx="8229600" cy="1143000"/>
          </a:xfrm>
        </p:spPr>
        <p:txBody>
          <a:bodyPr/>
          <a:lstStyle/>
          <a:p>
            <a:pPr algn="l"/>
            <a:r>
              <a:rPr lang="pt-BR" dirty="0" smtClean="0"/>
              <a:t>SocialMention.com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916832"/>
            <a:ext cx="4346177" cy="23519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CaixaDeTexto 2"/>
          <p:cNvSpPr txBox="1"/>
          <p:nvPr/>
        </p:nvSpPr>
        <p:spPr>
          <a:xfrm>
            <a:off x="395536" y="1910439"/>
            <a:ext cx="3600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Busca por palavras chaves</a:t>
            </a:r>
          </a:p>
          <a:p>
            <a:pPr marL="285750" indent="-285750">
              <a:buFont typeface="Arial" pitchFamily="34" charset="0"/>
              <a:buChar char="•"/>
            </a:pPr>
            <a:endParaRPr lang="pt-BR" dirty="0"/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Escolher o tipo de mídia que eu quero monitorar</a:t>
            </a:r>
          </a:p>
          <a:p>
            <a:pPr marL="285750" indent="-285750">
              <a:buFont typeface="Arial" pitchFamily="34" charset="0"/>
              <a:buChar char="•"/>
            </a:pPr>
            <a:endParaRPr lang="pt-BR" dirty="0"/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Criar um e-mail de alerta</a:t>
            </a:r>
          </a:p>
          <a:p>
            <a:pPr marL="285750" indent="-285750">
              <a:buFont typeface="Arial" pitchFamily="34" charset="0"/>
              <a:buChar char="•"/>
            </a:pPr>
            <a:endParaRPr lang="pt-BR" dirty="0"/>
          </a:p>
          <a:p>
            <a:pPr marL="285750" indent="-285750">
              <a:buFont typeface="Arial" pitchFamily="34" charset="0"/>
              <a:buChar char="•"/>
            </a:pPr>
            <a:r>
              <a:rPr lang="pt-BR" dirty="0" err="1" smtClean="0"/>
              <a:t>Widget</a:t>
            </a:r>
            <a:r>
              <a:rPr lang="pt-BR" dirty="0" smtClean="0"/>
              <a:t> que pode ser colocado em uma página (monitoramento real time)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8998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2696" y="-14702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958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 smtClean="0"/>
              <a:t>SocialMention.com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53522"/>
            <a:ext cx="8229600" cy="40193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6581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 smtClean="0"/>
              <a:t>SamePoint.com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700808"/>
            <a:ext cx="3452038" cy="26444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CaixaDeTexto 4"/>
          <p:cNvSpPr txBox="1"/>
          <p:nvPr/>
        </p:nvSpPr>
        <p:spPr>
          <a:xfrm>
            <a:off x="539552" y="1912764"/>
            <a:ext cx="38164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Pesquisa especializada em sites de redes sociais</a:t>
            </a:r>
          </a:p>
          <a:p>
            <a:pPr marL="285750" indent="-285750">
              <a:buFont typeface="Arial" pitchFamily="34" charset="0"/>
              <a:buChar char="•"/>
            </a:pPr>
            <a:endParaRPr lang="pt-BR" dirty="0"/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Mostra menção de palavras positivas e negativas</a:t>
            </a:r>
          </a:p>
          <a:p>
            <a:pPr marL="285750" indent="-285750">
              <a:buFont typeface="Arial" pitchFamily="34" charset="0"/>
              <a:buChar char="•"/>
            </a:pPr>
            <a:endParaRPr lang="pt-BR" dirty="0"/>
          </a:p>
          <a:p>
            <a:pPr marL="285750" indent="-285750">
              <a:buFont typeface="Arial" pitchFamily="34" charset="0"/>
              <a:buChar char="•"/>
            </a:pPr>
            <a:r>
              <a:rPr lang="pt-BR" dirty="0" smtClean="0"/>
              <a:t>Permite também monitorar quais são as tendências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3507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 smtClean="0"/>
              <a:t>SamerPoint.com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61410"/>
            <a:ext cx="8229600" cy="36035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372354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 smtClean="0"/>
              <a:t>Google Alerts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90793"/>
            <a:ext cx="8229600" cy="25447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764225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 smtClean="0"/>
              <a:t>Scup.com.br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49734"/>
            <a:ext cx="8229600" cy="40268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520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 err="1" smtClean="0"/>
              <a:t>Omgili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31567"/>
            <a:ext cx="8229600" cy="42632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978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 smtClean="0"/>
              <a:t>Google Insights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77006"/>
            <a:ext cx="8229600" cy="3172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6798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20688" y="31531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601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76672" y="-54845"/>
            <a:ext cx="12313368" cy="6922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35281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0151" y="-33035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4924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60848" y="-891480"/>
            <a:ext cx="15483535" cy="870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007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8680" y="16829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37341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2736" y="-7883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050231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30439" y="0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27721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4664" y="-17269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78240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4664" y="1063"/>
            <a:ext cx="13011150" cy="731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5438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582" y="13162"/>
            <a:ext cx="4914214" cy="6851302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376"/>
            <a:ext cx="49665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01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27" y="0"/>
            <a:ext cx="9143999" cy="6858000"/>
          </a:xfrm>
          <a:prstGeom prst="rect">
            <a:avLst/>
          </a:prstGeom>
        </p:spPr>
      </p:pic>
      <p:sp>
        <p:nvSpPr>
          <p:cNvPr id="6" name="Título 1"/>
          <p:cNvSpPr txBox="1">
            <a:spLocks/>
          </p:cNvSpPr>
          <p:nvPr/>
        </p:nvSpPr>
        <p:spPr>
          <a:xfrm>
            <a:off x="4335288" y="5445224"/>
            <a:ext cx="4629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b="1" dirty="0" smtClean="0">
                <a:solidFill>
                  <a:srgbClr val="FFC000"/>
                </a:solidFill>
              </a:rPr>
              <a:t>Estratégias de </a:t>
            </a:r>
          </a:p>
          <a:p>
            <a:r>
              <a:rPr lang="pt-BR" b="1" dirty="0" smtClean="0">
                <a:solidFill>
                  <a:srgbClr val="FFC000"/>
                </a:solidFill>
              </a:rPr>
              <a:t>Marketing de Atração</a:t>
            </a:r>
            <a:endParaRPr lang="pt-BR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84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408"/>
            <a:ext cx="11608468" cy="770485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lang="pt-BR" b="1" dirty="0" smtClean="0">
                <a:solidFill>
                  <a:srgbClr val="C00000"/>
                </a:solidFill>
              </a:rPr>
              <a:t>O QUE É O MARKETING DE ATRAÇÃO</a:t>
            </a:r>
            <a:endParaRPr lang="pt-BR" b="1" dirty="0">
              <a:solidFill>
                <a:srgbClr val="C0000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3224" y="1484785"/>
            <a:ext cx="6131024" cy="3384376"/>
          </a:xfrm>
        </p:spPr>
        <p:txBody>
          <a:bodyPr/>
          <a:lstStyle/>
          <a:p>
            <a:pPr marL="0" indent="0">
              <a:buNone/>
            </a:pPr>
            <a:r>
              <a:rPr lang="pt-BR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Dar valor a um “Mercado Alvo” (online ou </a:t>
            </a:r>
            <a:r>
              <a:rPr lang="pt-BR" dirty="0" err="1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offline</a:t>
            </a:r>
            <a:r>
              <a:rPr lang="pt-BR" dirty="0" smtClean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para que Primeiro as Pessoas Venham até Você e só depois começar a relação comercial.</a:t>
            </a:r>
            <a:endParaRPr lang="pt-BR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3036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>
                <a:solidFill>
                  <a:srgbClr val="FFC000"/>
                </a:solidFill>
              </a:rPr>
              <a:t>EXEMPLO DE MARKETING DE ATRAÇÃO</a:t>
            </a:r>
            <a:endParaRPr lang="pt-BR" b="1" dirty="0">
              <a:solidFill>
                <a:srgbClr val="FFC00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 smtClean="0"/>
              <a:t>OFFLINE – um agente imobiliário faz um seminário com dicas sobre o que fazer para vender a sua casa numa época de recessão. Divulga pelo método tradicional, através de panfletos, jornal, cartas, </a:t>
            </a:r>
            <a:r>
              <a:rPr lang="pt-BR" dirty="0" err="1" smtClean="0"/>
              <a:t>email</a:t>
            </a:r>
            <a:r>
              <a:rPr lang="pt-BR" dirty="0" smtClean="0"/>
              <a:t>, etc...</a:t>
            </a:r>
          </a:p>
          <a:p>
            <a:r>
              <a:rPr lang="pt-BR" dirty="0" smtClean="0"/>
              <a:t>ONLINE – o agente imobiliário oferece uma série de vídeos ou artigos em seu blog sobre o mesmo tópico e cria uma página com o formulário de </a:t>
            </a:r>
            <a:r>
              <a:rPr lang="pt-BR" dirty="0" err="1" smtClean="0"/>
              <a:t>email</a:t>
            </a:r>
            <a:r>
              <a:rPr lang="pt-BR" dirty="0" smtClean="0"/>
              <a:t> marketing, que guarda os dados do seu mercado alvo, para posteriormente enviar </a:t>
            </a:r>
            <a:r>
              <a:rPr lang="pt-BR" dirty="0" err="1" smtClean="0"/>
              <a:t>videos</a:t>
            </a:r>
            <a:r>
              <a:rPr lang="pt-BR" dirty="0" smtClean="0"/>
              <a:t>.</a:t>
            </a:r>
          </a:p>
          <a:p>
            <a:r>
              <a:rPr lang="pt-BR" dirty="0" smtClean="0"/>
              <a:t>Nas duas formas o agente imobiliário coleta os números de telefone e os </a:t>
            </a:r>
            <a:r>
              <a:rPr lang="pt-BR" dirty="0" err="1" smtClean="0"/>
              <a:t>emails</a:t>
            </a:r>
            <a:r>
              <a:rPr lang="pt-BR" dirty="0" smtClean="0"/>
              <a:t>, para que possa depois telefonar para os </a:t>
            </a:r>
            <a:r>
              <a:rPr lang="pt-BR" dirty="0" err="1" smtClean="0"/>
              <a:t>prospects</a:t>
            </a:r>
            <a:r>
              <a:rPr lang="pt-BR" dirty="0" smtClean="0"/>
              <a:t> qualificados do seu mercado alvo.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6448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>
                <a:solidFill>
                  <a:srgbClr val="FFC000"/>
                </a:solidFill>
              </a:rPr>
              <a:t>DICAS DE OURO DO MARKETING DE ATRAÇÃO</a:t>
            </a:r>
            <a:endParaRPr lang="pt-BR" b="1" dirty="0">
              <a:solidFill>
                <a:srgbClr val="FFC000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855365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pt-BR" dirty="0" smtClean="0"/>
              <a:t>Ofereça valor para atrair o </a:t>
            </a:r>
            <a:r>
              <a:rPr lang="pt-BR" dirty="0" err="1" smtClean="0"/>
              <a:t>prospect</a:t>
            </a:r>
            <a:endParaRPr lang="pt-BR" dirty="0"/>
          </a:p>
          <a:p>
            <a:r>
              <a:rPr lang="pt-BR" dirty="0" smtClean="0"/>
              <a:t>Estude todos os dias. Adquira conhecimento dedicando pelo menos 10% do seu tempo diariamente.</a:t>
            </a:r>
          </a:p>
          <a:p>
            <a:r>
              <a:rPr lang="pt-BR" dirty="0" smtClean="0"/>
              <a:t>Determine se existe algum problema ou necessidade que o </a:t>
            </a:r>
            <a:r>
              <a:rPr lang="pt-BR" dirty="0" err="1" smtClean="0"/>
              <a:t>prospect</a:t>
            </a:r>
            <a:r>
              <a:rPr lang="pt-BR" dirty="0" smtClean="0"/>
              <a:t> tenha</a:t>
            </a:r>
          </a:p>
          <a:p>
            <a:r>
              <a:rPr lang="pt-BR" dirty="0" smtClean="0"/>
              <a:t>Determine como você pode oferecer uma solução com seu produto ou oportunidade</a:t>
            </a:r>
          </a:p>
          <a:p>
            <a:r>
              <a:rPr lang="pt-BR" dirty="0" smtClean="0"/>
              <a:t>Pense menos na venda e mais na solução em ajudar</a:t>
            </a:r>
          </a:p>
          <a:p>
            <a:r>
              <a:rPr lang="pt-BR" dirty="0" smtClean="0"/>
              <a:t>Crie uma relação de confiança</a:t>
            </a:r>
          </a:p>
          <a:p>
            <a:r>
              <a:rPr lang="pt-BR" dirty="0" smtClean="0"/>
              <a:t>Você nunca vai vender sem saber o que o </a:t>
            </a:r>
            <a:r>
              <a:rPr lang="pt-BR" dirty="0" err="1" smtClean="0"/>
              <a:t>prospect</a:t>
            </a:r>
            <a:r>
              <a:rPr lang="pt-BR" dirty="0" smtClean="0"/>
              <a:t> quer comprar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0246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3041</Words>
  <Application>Microsoft Office PowerPoint</Application>
  <PresentationFormat>Apresentação na tela (4:3)</PresentationFormat>
  <Paragraphs>372</Paragraphs>
  <Slides>105</Slides>
  <Notes>11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105</vt:i4>
      </vt:variant>
    </vt:vector>
  </HeadingPairs>
  <TitlesOfParts>
    <vt:vector size="106" baseType="lpstr">
      <vt:lpstr>Tema do Office</vt:lpstr>
      <vt:lpstr>CASES EMPREENDEDORES NAS MÍDIAS SOCIAIS Estratégias – Táticas - Técnicas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Consumidor 2.0</vt:lpstr>
      <vt:lpstr>Consumidor 2.0</vt:lpstr>
      <vt:lpstr>Consumidor 2.0</vt:lpstr>
      <vt:lpstr>Apresentação do PowerPoint</vt:lpstr>
      <vt:lpstr>Estudo de caso</vt:lpstr>
      <vt:lpstr>Apresentação do PowerPoint</vt:lpstr>
      <vt:lpstr>Apresentação do PowerPoint</vt:lpstr>
      <vt:lpstr>Apresentação do PowerPoint</vt:lpstr>
      <vt:lpstr>Apresentação do PowerPoint</vt:lpstr>
      <vt:lpstr>Estudo de caso</vt:lpstr>
      <vt:lpstr>Apresentação do PowerPoint</vt:lpstr>
      <vt:lpstr>Apresentação do PowerPoint</vt:lpstr>
      <vt:lpstr>Apresentação do PowerPoint</vt:lpstr>
      <vt:lpstr>Apresentação do PowerPoint</vt:lpstr>
      <vt:lpstr>Estudo de caso</vt:lpstr>
      <vt:lpstr>Apresentação do PowerPoint</vt:lpstr>
      <vt:lpstr>Estudo do caso</vt:lpstr>
      <vt:lpstr>Apresentação do PowerPoint</vt:lpstr>
      <vt:lpstr>Estudo do caso</vt:lpstr>
      <vt:lpstr>Estudo do caso</vt:lpstr>
      <vt:lpstr>Estudo do caso</vt:lpstr>
      <vt:lpstr>Estudo do caso</vt:lpstr>
      <vt:lpstr>Estudo do caso</vt:lpstr>
      <vt:lpstr>Estudo do caso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ESTRATÉGIAS</vt:lpstr>
      <vt:lpstr>Apresentação do PowerPoint</vt:lpstr>
      <vt:lpstr>MARKETING DE CONTEÚDO</vt:lpstr>
      <vt:lpstr>COMO PRODUZIR ESSE CONTEÚDO?</vt:lpstr>
      <vt:lpstr>Apresentação do PowerPoint</vt:lpstr>
      <vt:lpstr>Apresentação do PowerPoint</vt:lpstr>
      <vt:lpstr>Apresentação do PowerPoint</vt:lpstr>
      <vt:lpstr>O QUE SÃO REDES SOCIAIS</vt:lpstr>
      <vt:lpstr>Apresentação do PowerPoint</vt:lpstr>
      <vt:lpstr>#buracosfortaleza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Vamos praticar?</vt:lpstr>
      <vt:lpstr>Apresentação do PowerPoint</vt:lpstr>
      <vt:lpstr>O QUE É O MARKETING VIRAL</vt:lpstr>
      <vt:lpstr>Vídeo da Heineken</vt:lpstr>
      <vt:lpstr>Apresentação do PowerPoint</vt:lpstr>
      <vt:lpstr>E-MAIL MARKETING</vt:lpstr>
      <vt:lpstr>Apresentação do PowerPoint</vt:lpstr>
      <vt:lpstr>Apresentação do PowerPoint</vt:lpstr>
      <vt:lpstr>Apresentação do PowerPoint</vt:lpstr>
      <vt:lpstr>Apresentação do PowerPoint</vt:lpstr>
      <vt:lpstr>SocialMention.com</vt:lpstr>
      <vt:lpstr>SocialMention.com</vt:lpstr>
      <vt:lpstr>SamePoint.com</vt:lpstr>
      <vt:lpstr>SamerPoint.com</vt:lpstr>
      <vt:lpstr>Google Alerts</vt:lpstr>
      <vt:lpstr>Scup.com.br</vt:lpstr>
      <vt:lpstr>Omgili</vt:lpstr>
      <vt:lpstr>Google Insights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 QUE É O MARKETING DE ATRAÇÃO</vt:lpstr>
      <vt:lpstr>EXEMPLO DE MARKETING DE ATRAÇÃO</vt:lpstr>
      <vt:lpstr>DICAS DE OURO DO MARKETING DE ATRAÇÃO</vt:lpstr>
      <vt:lpstr>Apresentação do PowerPoint</vt:lpstr>
      <vt:lpstr>PASSO A PASSO</vt:lpstr>
      <vt:lpstr>PENSANDO NA SOLUÇÃO</vt:lpstr>
      <vt:lpstr>FUNIL DE VENDAS</vt:lpstr>
      <vt:lpstr>Perguntas?</vt:lpstr>
      <vt:lpstr>Obrigado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CASES EMPREENDEDORES NAS MÍDIAS SOCIAIS</dc:title>
  <dc:creator>rafaelgaldino</dc:creator>
  <cp:lastModifiedBy>rafaelgaldino</cp:lastModifiedBy>
  <cp:revision>31</cp:revision>
  <dcterms:created xsi:type="dcterms:W3CDTF">2011-04-16T02:20:03Z</dcterms:created>
  <dcterms:modified xsi:type="dcterms:W3CDTF">2011-04-20T12:13:47Z</dcterms:modified>
</cp:coreProperties>
</file>